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K Grotesk" charset="1" panose="00000500000000000000"/>
      <p:regular r:id="rId20"/>
    </p:embeddedFont>
    <p:embeddedFont>
      <p:font typeface="HK Grotesk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jpe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034614" y="6637762"/>
            <a:ext cx="218772" cy="1851148"/>
          </a:xfrm>
          <a:custGeom>
            <a:avLst/>
            <a:gdLst/>
            <a:ahLst/>
            <a:cxnLst/>
            <a:rect r="r" b="b" t="t" l="l"/>
            <a:pathLst>
              <a:path h="1851148" w="218772">
                <a:moveTo>
                  <a:pt x="0" y="0"/>
                </a:moveTo>
                <a:lnTo>
                  <a:pt x="218772" y="0"/>
                </a:lnTo>
                <a:lnTo>
                  <a:pt x="218772" y="1851148"/>
                </a:lnTo>
                <a:lnTo>
                  <a:pt x="0" y="18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1315" y="5830666"/>
            <a:ext cx="8105370" cy="57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6"/>
              </a:lnSpc>
            </a:pPr>
            <a:r>
              <a:rPr lang="en-US" sz="3690" spc="-40">
                <a:solidFill>
                  <a:srgbClr val="FF7272"/>
                </a:solidFill>
                <a:latin typeface="HK Grotesk"/>
                <a:ea typeface="HK Grotesk"/>
                <a:cs typeface="HK Grotesk"/>
                <a:sym typeface="HK Grotesk"/>
              </a:rPr>
              <a:t>Coding Challenge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74299" y="1009650"/>
            <a:ext cx="3385001" cy="24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28"/>
              </a:lnSpc>
            </a:pPr>
            <a:r>
              <a:rPr lang="en-US" sz="1541" spc="-16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MASTERMIND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4561" y="1062268"/>
            <a:ext cx="3385001" cy="24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8"/>
              </a:lnSpc>
            </a:pPr>
            <a:r>
              <a:rPr lang="en-US" b="true" sz="1541" spc="-1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UPM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3971" y="4189253"/>
            <a:ext cx="16935329" cy="1362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3"/>
              </a:lnSpc>
            </a:pPr>
            <a:r>
              <a:rPr lang="en-US" b="true" sz="8699" spc="-95">
                <a:solidFill>
                  <a:srgbClr val="72A2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BOOSTORDER        UPM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57974" y="3311822"/>
            <a:ext cx="1365647" cy="286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48"/>
              </a:lnSpc>
              <a:spcBef>
                <a:spcPct val="0"/>
              </a:spcBef>
            </a:pPr>
            <a:r>
              <a:rPr lang="en-US" b="true" sz="16677" spc="-183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X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400000">
            <a:off x="-1258260" y="3993229"/>
            <a:ext cx="5425641" cy="10254648"/>
          </a:xfrm>
          <a:custGeom>
            <a:avLst/>
            <a:gdLst/>
            <a:ahLst/>
            <a:cxnLst/>
            <a:rect r="r" b="b" t="t" l="l"/>
            <a:pathLst>
              <a:path h="10254648" w="5425641">
                <a:moveTo>
                  <a:pt x="0" y="0"/>
                </a:moveTo>
                <a:lnTo>
                  <a:pt x="5425641" y="0"/>
                </a:lnTo>
                <a:lnTo>
                  <a:pt x="5425641" y="10254648"/>
                </a:lnTo>
                <a:lnTo>
                  <a:pt x="0" y="10254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9551" y="1028700"/>
            <a:ext cx="6231838" cy="1698137"/>
            <a:chOff x="0" y="0"/>
            <a:chExt cx="960749" cy="261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0749" cy="261798"/>
            </a:xfrm>
            <a:custGeom>
              <a:avLst/>
              <a:gdLst/>
              <a:ahLst/>
              <a:cxnLst/>
              <a:rect r="r" b="b" t="t" l="l"/>
              <a:pathLst>
                <a:path h="261798" w="960749">
                  <a:moveTo>
                    <a:pt x="39754" y="0"/>
                  </a:moveTo>
                  <a:lnTo>
                    <a:pt x="920995" y="0"/>
                  </a:lnTo>
                  <a:cubicBezTo>
                    <a:pt x="942951" y="0"/>
                    <a:pt x="960749" y="17799"/>
                    <a:pt x="960749" y="39754"/>
                  </a:cubicBezTo>
                  <a:lnTo>
                    <a:pt x="960749" y="222044"/>
                  </a:lnTo>
                  <a:cubicBezTo>
                    <a:pt x="960749" y="232588"/>
                    <a:pt x="956561" y="242699"/>
                    <a:pt x="949105" y="250154"/>
                  </a:cubicBezTo>
                  <a:cubicBezTo>
                    <a:pt x="941650" y="257610"/>
                    <a:pt x="931538" y="261798"/>
                    <a:pt x="920995" y="261798"/>
                  </a:cubicBezTo>
                  <a:lnTo>
                    <a:pt x="39754" y="261798"/>
                  </a:lnTo>
                  <a:cubicBezTo>
                    <a:pt x="29211" y="261798"/>
                    <a:pt x="19099" y="257610"/>
                    <a:pt x="11644" y="250154"/>
                  </a:cubicBezTo>
                  <a:cubicBezTo>
                    <a:pt x="4188" y="242699"/>
                    <a:pt x="0" y="232588"/>
                    <a:pt x="0" y="222044"/>
                  </a:cubicBezTo>
                  <a:lnTo>
                    <a:pt x="0" y="39754"/>
                  </a:lnTo>
                  <a:cubicBezTo>
                    <a:pt x="0" y="29211"/>
                    <a:pt x="4188" y="19099"/>
                    <a:pt x="11644" y="11644"/>
                  </a:cubicBezTo>
                  <a:cubicBezTo>
                    <a:pt x="19099" y="4188"/>
                    <a:pt x="29211" y="0"/>
                    <a:pt x="3975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65027" r="0" b="-97771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476611" y="7056113"/>
            <a:ext cx="6277344" cy="2133723"/>
            <a:chOff x="0" y="0"/>
            <a:chExt cx="1653292" cy="5619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3292" cy="561968"/>
            </a:xfrm>
            <a:custGeom>
              <a:avLst/>
              <a:gdLst/>
              <a:ahLst/>
              <a:cxnLst/>
              <a:rect r="r" b="b" t="t" l="l"/>
              <a:pathLst>
                <a:path h="561968" w="1653292">
                  <a:moveTo>
                    <a:pt x="36999" y="0"/>
                  </a:moveTo>
                  <a:lnTo>
                    <a:pt x="1616293" y="0"/>
                  </a:lnTo>
                  <a:cubicBezTo>
                    <a:pt x="1626106" y="0"/>
                    <a:pt x="1635517" y="3898"/>
                    <a:pt x="1642455" y="10837"/>
                  </a:cubicBezTo>
                  <a:cubicBezTo>
                    <a:pt x="1649394" y="17776"/>
                    <a:pt x="1653292" y="27187"/>
                    <a:pt x="1653292" y="36999"/>
                  </a:cubicBezTo>
                  <a:lnTo>
                    <a:pt x="1653292" y="524969"/>
                  </a:lnTo>
                  <a:cubicBezTo>
                    <a:pt x="1653292" y="545403"/>
                    <a:pt x="1636727" y="561968"/>
                    <a:pt x="1616293" y="561968"/>
                  </a:cubicBezTo>
                  <a:lnTo>
                    <a:pt x="36999" y="561968"/>
                  </a:lnTo>
                  <a:cubicBezTo>
                    <a:pt x="16565" y="561968"/>
                    <a:pt x="0" y="545403"/>
                    <a:pt x="0" y="524969"/>
                  </a:cubicBezTo>
                  <a:lnTo>
                    <a:pt x="0" y="36999"/>
                  </a:lnTo>
                  <a:cubicBezTo>
                    <a:pt x="0" y="16565"/>
                    <a:pt x="16565" y="0"/>
                    <a:pt x="36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53292" cy="609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76611" y="3842514"/>
            <a:ext cx="6277344" cy="1875330"/>
            <a:chOff x="0" y="0"/>
            <a:chExt cx="1653292" cy="4939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3292" cy="493914"/>
            </a:xfrm>
            <a:custGeom>
              <a:avLst/>
              <a:gdLst/>
              <a:ahLst/>
              <a:cxnLst/>
              <a:rect r="r" b="b" t="t" l="l"/>
              <a:pathLst>
                <a:path h="493914" w="1653292">
                  <a:moveTo>
                    <a:pt x="36999" y="0"/>
                  </a:moveTo>
                  <a:lnTo>
                    <a:pt x="1616293" y="0"/>
                  </a:lnTo>
                  <a:cubicBezTo>
                    <a:pt x="1626106" y="0"/>
                    <a:pt x="1635517" y="3898"/>
                    <a:pt x="1642455" y="10837"/>
                  </a:cubicBezTo>
                  <a:cubicBezTo>
                    <a:pt x="1649394" y="17776"/>
                    <a:pt x="1653292" y="27187"/>
                    <a:pt x="1653292" y="36999"/>
                  </a:cubicBezTo>
                  <a:lnTo>
                    <a:pt x="1653292" y="456915"/>
                  </a:lnTo>
                  <a:cubicBezTo>
                    <a:pt x="1653292" y="477349"/>
                    <a:pt x="1636727" y="493914"/>
                    <a:pt x="1616293" y="493914"/>
                  </a:cubicBezTo>
                  <a:lnTo>
                    <a:pt x="36999" y="493914"/>
                  </a:lnTo>
                  <a:cubicBezTo>
                    <a:pt x="16565" y="493914"/>
                    <a:pt x="0" y="477349"/>
                    <a:pt x="0" y="456915"/>
                  </a:cubicBezTo>
                  <a:lnTo>
                    <a:pt x="0" y="36999"/>
                  </a:lnTo>
                  <a:cubicBezTo>
                    <a:pt x="0" y="16565"/>
                    <a:pt x="16565" y="0"/>
                    <a:pt x="36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53292" cy="541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55661" y="3789525"/>
            <a:ext cx="7673984" cy="1449225"/>
            <a:chOff x="0" y="0"/>
            <a:chExt cx="2021132" cy="3816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21132" cy="381689"/>
            </a:xfrm>
            <a:custGeom>
              <a:avLst/>
              <a:gdLst/>
              <a:ahLst/>
              <a:cxnLst/>
              <a:rect r="r" b="b" t="t" l="l"/>
              <a:pathLst>
                <a:path h="381689" w="2021132">
                  <a:moveTo>
                    <a:pt x="30266" y="0"/>
                  </a:moveTo>
                  <a:lnTo>
                    <a:pt x="1990866" y="0"/>
                  </a:lnTo>
                  <a:cubicBezTo>
                    <a:pt x="2007581" y="0"/>
                    <a:pt x="2021132" y="13550"/>
                    <a:pt x="2021132" y="30266"/>
                  </a:cubicBezTo>
                  <a:lnTo>
                    <a:pt x="2021132" y="351423"/>
                  </a:lnTo>
                  <a:cubicBezTo>
                    <a:pt x="2021132" y="368139"/>
                    <a:pt x="2007581" y="381689"/>
                    <a:pt x="1990866" y="381689"/>
                  </a:cubicBezTo>
                  <a:lnTo>
                    <a:pt x="30266" y="381689"/>
                  </a:lnTo>
                  <a:cubicBezTo>
                    <a:pt x="13550" y="381689"/>
                    <a:pt x="0" y="368139"/>
                    <a:pt x="0" y="351423"/>
                  </a:cubicBezTo>
                  <a:lnTo>
                    <a:pt x="0" y="30266"/>
                  </a:lnTo>
                  <a:cubicBezTo>
                    <a:pt x="0" y="13550"/>
                    <a:pt x="13550" y="0"/>
                    <a:pt x="302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021132" cy="4293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55661" y="6144097"/>
            <a:ext cx="6485841" cy="3196840"/>
            <a:chOff x="0" y="0"/>
            <a:chExt cx="956663" cy="4715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56663" cy="471535"/>
            </a:xfrm>
            <a:custGeom>
              <a:avLst/>
              <a:gdLst/>
              <a:ahLst/>
              <a:cxnLst/>
              <a:rect r="r" b="b" t="t" l="l"/>
              <a:pathLst>
                <a:path h="471535" w="956663">
                  <a:moveTo>
                    <a:pt x="27454" y="0"/>
                  </a:moveTo>
                  <a:lnTo>
                    <a:pt x="929209" y="0"/>
                  </a:lnTo>
                  <a:cubicBezTo>
                    <a:pt x="936490" y="0"/>
                    <a:pt x="943473" y="2892"/>
                    <a:pt x="948622" y="8041"/>
                  </a:cubicBezTo>
                  <a:cubicBezTo>
                    <a:pt x="953771" y="13190"/>
                    <a:pt x="956663" y="20173"/>
                    <a:pt x="956663" y="27454"/>
                  </a:cubicBezTo>
                  <a:lnTo>
                    <a:pt x="956663" y="444080"/>
                  </a:lnTo>
                  <a:cubicBezTo>
                    <a:pt x="956663" y="459243"/>
                    <a:pt x="944371" y="471535"/>
                    <a:pt x="929209" y="471535"/>
                  </a:cubicBezTo>
                  <a:lnTo>
                    <a:pt x="27454" y="471535"/>
                  </a:lnTo>
                  <a:cubicBezTo>
                    <a:pt x="12292" y="471535"/>
                    <a:pt x="0" y="459243"/>
                    <a:pt x="0" y="444080"/>
                  </a:cubicBezTo>
                  <a:lnTo>
                    <a:pt x="0" y="27454"/>
                  </a:lnTo>
                  <a:cubicBezTo>
                    <a:pt x="0" y="12292"/>
                    <a:pt x="12292" y="0"/>
                    <a:pt x="2745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40" r="0" b="-34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76611" y="1000125"/>
            <a:ext cx="8804112" cy="172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b="true" sz="5467" spc="-60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 Development - Model Evaluation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5620" y="7136732"/>
            <a:ext cx="5872775" cy="188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Analyzed specific predictions with significant errors to identify potential areas for improvement.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Considered factors like seasonality, economic events, or data anomalies that might influence prediction accuracy.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5661" y="5638800"/>
            <a:ext cx="1951792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 Robustness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6611" y="6583465"/>
            <a:ext cx="1497092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Error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6611" y="3316877"/>
            <a:ext cx="804029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Metrics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94454" y="3991775"/>
            <a:ext cx="5693941" cy="188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Mean Absolute Percentage Error (MAPE): Measures prediction accuracy as a percentage.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Root Mean Square Error (RMSE): Provides an absolute measure of the prediction error.</a:t>
            </a:r>
          </a:p>
          <a:p>
            <a:pPr algn="l">
              <a:lnSpc>
                <a:spcPts val="303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836266" y="3971389"/>
            <a:ext cx="7493379" cy="112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Presented the overall accuracy and error metrics for both datasets.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Discussed the model's performance in terms of prediction accuracy and error levels.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55661" y="3316877"/>
            <a:ext cx="2495921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Accuracy Analysis</a:t>
            </a:r>
          </a:p>
        </p:txBody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1764" y="6353958"/>
            <a:ext cx="15205795" cy="3470317"/>
            <a:chOff x="0" y="0"/>
            <a:chExt cx="4004818" cy="9139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04818" cy="913993"/>
            </a:xfrm>
            <a:custGeom>
              <a:avLst/>
              <a:gdLst/>
              <a:ahLst/>
              <a:cxnLst/>
              <a:rect r="r" b="b" t="t" l="l"/>
              <a:pathLst>
                <a:path h="913993" w="4004818">
                  <a:moveTo>
                    <a:pt x="15274" y="0"/>
                  </a:moveTo>
                  <a:lnTo>
                    <a:pt x="3989544" y="0"/>
                  </a:lnTo>
                  <a:cubicBezTo>
                    <a:pt x="3993595" y="0"/>
                    <a:pt x="3997480" y="1609"/>
                    <a:pt x="4000345" y="4474"/>
                  </a:cubicBezTo>
                  <a:cubicBezTo>
                    <a:pt x="4003209" y="7338"/>
                    <a:pt x="4004818" y="11223"/>
                    <a:pt x="4004818" y="15274"/>
                  </a:cubicBezTo>
                  <a:lnTo>
                    <a:pt x="4004818" y="898719"/>
                  </a:lnTo>
                  <a:cubicBezTo>
                    <a:pt x="4004818" y="902770"/>
                    <a:pt x="4003209" y="906655"/>
                    <a:pt x="4000345" y="909519"/>
                  </a:cubicBezTo>
                  <a:cubicBezTo>
                    <a:pt x="3997480" y="912384"/>
                    <a:pt x="3993595" y="913993"/>
                    <a:pt x="3989544" y="913993"/>
                  </a:cubicBezTo>
                  <a:lnTo>
                    <a:pt x="15274" y="913993"/>
                  </a:lnTo>
                  <a:cubicBezTo>
                    <a:pt x="11223" y="913993"/>
                    <a:pt x="7338" y="912384"/>
                    <a:pt x="4474" y="909519"/>
                  </a:cubicBezTo>
                  <a:cubicBezTo>
                    <a:pt x="1609" y="906655"/>
                    <a:pt x="0" y="902770"/>
                    <a:pt x="0" y="898719"/>
                  </a:cubicBezTo>
                  <a:lnTo>
                    <a:pt x="0" y="15274"/>
                  </a:lnTo>
                  <a:cubicBezTo>
                    <a:pt x="0" y="11223"/>
                    <a:pt x="1609" y="7338"/>
                    <a:pt x="4474" y="4474"/>
                  </a:cubicBezTo>
                  <a:cubicBezTo>
                    <a:pt x="7338" y="1609"/>
                    <a:pt x="11223" y="0"/>
                    <a:pt x="152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004818" cy="9616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63044" y="370315"/>
            <a:ext cx="7424515" cy="5562382"/>
            <a:chOff x="0" y="0"/>
            <a:chExt cx="1955428" cy="1464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5428" cy="1464990"/>
            </a:xfrm>
            <a:custGeom>
              <a:avLst/>
              <a:gdLst/>
              <a:ahLst/>
              <a:cxnLst/>
              <a:rect r="r" b="b" t="t" l="l"/>
              <a:pathLst>
                <a:path h="1464990" w="1955428">
                  <a:moveTo>
                    <a:pt x="31283" y="0"/>
                  </a:moveTo>
                  <a:lnTo>
                    <a:pt x="1924145" y="0"/>
                  </a:lnTo>
                  <a:cubicBezTo>
                    <a:pt x="1932442" y="0"/>
                    <a:pt x="1940399" y="3296"/>
                    <a:pt x="1946266" y="9162"/>
                  </a:cubicBezTo>
                  <a:cubicBezTo>
                    <a:pt x="1952132" y="15029"/>
                    <a:pt x="1955428" y="22986"/>
                    <a:pt x="1955428" y="31283"/>
                  </a:cubicBezTo>
                  <a:lnTo>
                    <a:pt x="1955428" y="1433707"/>
                  </a:lnTo>
                  <a:cubicBezTo>
                    <a:pt x="1955428" y="1450984"/>
                    <a:pt x="1941422" y="1464990"/>
                    <a:pt x="1924145" y="1464990"/>
                  </a:cubicBezTo>
                  <a:lnTo>
                    <a:pt x="31283" y="1464990"/>
                  </a:lnTo>
                  <a:cubicBezTo>
                    <a:pt x="14006" y="1464990"/>
                    <a:pt x="0" y="1450984"/>
                    <a:pt x="0" y="1433707"/>
                  </a:cubicBezTo>
                  <a:lnTo>
                    <a:pt x="0" y="31283"/>
                  </a:lnTo>
                  <a:cubicBezTo>
                    <a:pt x="0" y="14006"/>
                    <a:pt x="14006" y="0"/>
                    <a:pt x="312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955428" cy="1512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1764" y="370315"/>
            <a:ext cx="7462236" cy="5562382"/>
            <a:chOff x="0" y="0"/>
            <a:chExt cx="1965363" cy="14649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65363" cy="1464990"/>
            </a:xfrm>
            <a:custGeom>
              <a:avLst/>
              <a:gdLst/>
              <a:ahLst/>
              <a:cxnLst/>
              <a:rect r="r" b="b" t="t" l="l"/>
              <a:pathLst>
                <a:path h="1464990" w="1965363">
                  <a:moveTo>
                    <a:pt x="31124" y="0"/>
                  </a:moveTo>
                  <a:lnTo>
                    <a:pt x="1934238" y="0"/>
                  </a:lnTo>
                  <a:cubicBezTo>
                    <a:pt x="1942493" y="0"/>
                    <a:pt x="1950410" y="3279"/>
                    <a:pt x="1956247" y="9116"/>
                  </a:cubicBezTo>
                  <a:cubicBezTo>
                    <a:pt x="1962084" y="14953"/>
                    <a:pt x="1965363" y="22870"/>
                    <a:pt x="1965363" y="31124"/>
                  </a:cubicBezTo>
                  <a:lnTo>
                    <a:pt x="1965363" y="1433865"/>
                  </a:lnTo>
                  <a:cubicBezTo>
                    <a:pt x="1965363" y="1442120"/>
                    <a:pt x="1962084" y="1450037"/>
                    <a:pt x="1956247" y="1455874"/>
                  </a:cubicBezTo>
                  <a:cubicBezTo>
                    <a:pt x="1950410" y="1461710"/>
                    <a:pt x="1942493" y="1464990"/>
                    <a:pt x="1934238" y="1464990"/>
                  </a:cubicBezTo>
                  <a:lnTo>
                    <a:pt x="31124" y="1464990"/>
                  </a:lnTo>
                  <a:cubicBezTo>
                    <a:pt x="22870" y="1464990"/>
                    <a:pt x="14953" y="1461710"/>
                    <a:pt x="9116" y="1455874"/>
                  </a:cubicBezTo>
                  <a:cubicBezTo>
                    <a:pt x="3279" y="1450037"/>
                    <a:pt x="0" y="1442120"/>
                    <a:pt x="0" y="1433865"/>
                  </a:cubicBezTo>
                  <a:lnTo>
                    <a:pt x="0" y="31124"/>
                  </a:lnTo>
                  <a:cubicBezTo>
                    <a:pt x="0" y="22870"/>
                    <a:pt x="3279" y="14953"/>
                    <a:pt x="9116" y="9116"/>
                  </a:cubicBezTo>
                  <a:cubicBezTo>
                    <a:pt x="14953" y="3279"/>
                    <a:pt x="22870" y="0"/>
                    <a:pt x="311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65363" cy="1512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305398" y="6587707"/>
            <a:ext cx="3958011" cy="3002818"/>
          </a:xfrm>
          <a:custGeom>
            <a:avLst/>
            <a:gdLst/>
            <a:ahLst/>
            <a:cxnLst/>
            <a:rect r="r" b="b" t="t" l="l"/>
            <a:pathLst>
              <a:path h="3002818" w="3958011">
                <a:moveTo>
                  <a:pt x="0" y="0"/>
                </a:moveTo>
                <a:lnTo>
                  <a:pt x="3958011" y="0"/>
                </a:lnTo>
                <a:lnTo>
                  <a:pt x="3958011" y="3002818"/>
                </a:lnTo>
                <a:lnTo>
                  <a:pt x="0" y="3002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92497" y="598040"/>
            <a:ext cx="6240770" cy="3307608"/>
          </a:xfrm>
          <a:custGeom>
            <a:avLst/>
            <a:gdLst/>
            <a:ahLst/>
            <a:cxnLst/>
            <a:rect r="r" b="b" t="t" l="l"/>
            <a:pathLst>
              <a:path h="3307608" w="6240770">
                <a:moveTo>
                  <a:pt x="0" y="0"/>
                </a:moveTo>
                <a:lnTo>
                  <a:pt x="6240770" y="0"/>
                </a:lnTo>
                <a:lnTo>
                  <a:pt x="6240770" y="3307608"/>
                </a:lnTo>
                <a:lnTo>
                  <a:pt x="0" y="3307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25050" y="598040"/>
            <a:ext cx="6337867" cy="3359069"/>
          </a:xfrm>
          <a:custGeom>
            <a:avLst/>
            <a:gdLst/>
            <a:ahLst/>
            <a:cxnLst/>
            <a:rect r="r" b="b" t="t" l="l"/>
            <a:pathLst>
              <a:path h="3359069" w="6337867">
                <a:moveTo>
                  <a:pt x="0" y="0"/>
                </a:moveTo>
                <a:lnTo>
                  <a:pt x="6337867" y="0"/>
                </a:lnTo>
                <a:lnTo>
                  <a:pt x="6337867" y="3359069"/>
                </a:lnTo>
                <a:lnTo>
                  <a:pt x="0" y="3359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77262" y="4090459"/>
            <a:ext cx="1331833" cy="44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529" spc="-27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7064" y="4090459"/>
            <a:ext cx="1331833" cy="44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529" spc="-27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7262" y="4673918"/>
            <a:ext cx="4121468" cy="102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93.90% (derived from MAPE)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MAPE: 0.0610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RMSE: 614,523.62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97064" y="4673918"/>
            <a:ext cx="4121468" cy="102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Accuracy: 96.79% (derived from MAPE)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MAPE: 0.0321</a:t>
            </a:r>
          </a:p>
          <a:p>
            <a:pPr algn="l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RMSE: 233,015.36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-1534844" y="4713532"/>
            <a:ext cx="4594301" cy="85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b="true" sz="5467" spc="-60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Final Outcome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17752" y="7656720"/>
            <a:ext cx="9725285" cy="137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model demonstrated scalability and adaptability to different data sizes.</a:t>
            </a:r>
          </a:p>
          <a:p>
            <a:pPr algn="l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Larger datasets led to improved accuracy, aligning with machine learning principles.</a:t>
            </a:r>
          </a:p>
          <a:p>
            <a:pPr algn="l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</a:t>
            </a: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ensemble approach</a:t>
            </a: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and </a:t>
            </a: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economic indicators</a:t>
            </a: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contributed to the model's robustness.</a:t>
            </a:r>
          </a:p>
          <a:p>
            <a:pPr algn="l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model maintained consistent performance across datasets, avoiding overfitting.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6821" y="7094140"/>
            <a:ext cx="1727478" cy="44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  <a:spcBef>
                <a:spcPct val="0"/>
              </a:spcBef>
            </a:pPr>
            <a:r>
              <a:rPr lang="en-US" b="true" sz="2529" spc="-27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findings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362" t="-53035" r="-36362" b="-5154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154374" y="8628182"/>
            <a:ext cx="168898" cy="1429133"/>
          </a:xfrm>
          <a:custGeom>
            <a:avLst/>
            <a:gdLst/>
            <a:ahLst/>
            <a:cxnLst/>
            <a:rect r="r" b="b" t="t" l="l"/>
            <a:pathLst>
              <a:path h="1429133" w="168898">
                <a:moveTo>
                  <a:pt x="0" y="0"/>
                </a:moveTo>
                <a:lnTo>
                  <a:pt x="168897" y="0"/>
                </a:lnTo>
                <a:lnTo>
                  <a:pt x="168897" y="1429133"/>
                </a:lnTo>
                <a:lnTo>
                  <a:pt x="0" y="1429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6886" y="2645009"/>
            <a:ext cx="3593573" cy="1514138"/>
            <a:chOff x="0" y="0"/>
            <a:chExt cx="946455" cy="3987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6456" cy="398785"/>
            </a:xfrm>
            <a:custGeom>
              <a:avLst/>
              <a:gdLst/>
              <a:ahLst/>
              <a:cxnLst/>
              <a:rect r="r" b="b" t="t" l="l"/>
              <a:pathLst>
                <a:path h="398785" w="946456">
                  <a:moveTo>
                    <a:pt x="64631" y="0"/>
                  </a:moveTo>
                  <a:lnTo>
                    <a:pt x="881824" y="0"/>
                  </a:lnTo>
                  <a:cubicBezTo>
                    <a:pt x="898965" y="0"/>
                    <a:pt x="915405" y="6809"/>
                    <a:pt x="927525" y="18930"/>
                  </a:cubicBezTo>
                  <a:cubicBezTo>
                    <a:pt x="939646" y="31051"/>
                    <a:pt x="946456" y="47490"/>
                    <a:pt x="946456" y="64631"/>
                  </a:cubicBezTo>
                  <a:lnTo>
                    <a:pt x="946456" y="334154"/>
                  </a:lnTo>
                  <a:cubicBezTo>
                    <a:pt x="946456" y="351295"/>
                    <a:pt x="939646" y="367735"/>
                    <a:pt x="927525" y="379855"/>
                  </a:cubicBezTo>
                  <a:cubicBezTo>
                    <a:pt x="915405" y="391976"/>
                    <a:pt x="898965" y="398785"/>
                    <a:pt x="881824" y="398785"/>
                  </a:cubicBezTo>
                  <a:lnTo>
                    <a:pt x="64631" y="398785"/>
                  </a:lnTo>
                  <a:cubicBezTo>
                    <a:pt x="47490" y="398785"/>
                    <a:pt x="31051" y="391976"/>
                    <a:pt x="18930" y="379855"/>
                  </a:cubicBezTo>
                  <a:cubicBezTo>
                    <a:pt x="6809" y="367735"/>
                    <a:pt x="0" y="351295"/>
                    <a:pt x="0" y="334154"/>
                  </a:cubicBezTo>
                  <a:lnTo>
                    <a:pt x="0" y="64631"/>
                  </a:lnTo>
                  <a:cubicBezTo>
                    <a:pt x="0" y="47490"/>
                    <a:pt x="6809" y="31051"/>
                    <a:pt x="18930" y="18930"/>
                  </a:cubicBezTo>
                  <a:cubicBezTo>
                    <a:pt x="31051" y="6809"/>
                    <a:pt x="47490" y="0"/>
                    <a:pt x="64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46455" cy="446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843859" y="2645009"/>
            <a:ext cx="11332161" cy="3423488"/>
            <a:chOff x="0" y="0"/>
            <a:chExt cx="2984602" cy="9016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84602" cy="901659"/>
            </a:xfrm>
            <a:custGeom>
              <a:avLst/>
              <a:gdLst/>
              <a:ahLst/>
              <a:cxnLst/>
              <a:rect r="r" b="b" t="t" l="l"/>
              <a:pathLst>
                <a:path h="901659" w="2984602">
                  <a:moveTo>
                    <a:pt x="20495" y="0"/>
                  </a:moveTo>
                  <a:lnTo>
                    <a:pt x="2964106" y="0"/>
                  </a:lnTo>
                  <a:cubicBezTo>
                    <a:pt x="2975426" y="0"/>
                    <a:pt x="2984602" y="9176"/>
                    <a:pt x="2984602" y="20495"/>
                  </a:cubicBezTo>
                  <a:lnTo>
                    <a:pt x="2984602" y="881164"/>
                  </a:lnTo>
                  <a:cubicBezTo>
                    <a:pt x="2984602" y="892483"/>
                    <a:pt x="2975426" y="901659"/>
                    <a:pt x="2964106" y="901659"/>
                  </a:cubicBezTo>
                  <a:lnTo>
                    <a:pt x="20495" y="901659"/>
                  </a:lnTo>
                  <a:cubicBezTo>
                    <a:pt x="9176" y="901659"/>
                    <a:pt x="0" y="892483"/>
                    <a:pt x="0" y="881164"/>
                  </a:cubicBezTo>
                  <a:lnTo>
                    <a:pt x="0" y="20495"/>
                  </a:lnTo>
                  <a:cubicBezTo>
                    <a:pt x="0" y="9176"/>
                    <a:pt x="9176" y="0"/>
                    <a:pt x="204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984602" cy="949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55549" y="2946454"/>
            <a:ext cx="916248" cy="911250"/>
          </a:xfrm>
          <a:custGeom>
            <a:avLst/>
            <a:gdLst/>
            <a:ahLst/>
            <a:cxnLst/>
            <a:rect r="r" b="b" t="t" l="l"/>
            <a:pathLst>
              <a:path h="911250" w="916248">
                <a:moveTo>
                  <a:pt x="0" y="0"/>
                </a:moveTo>
                <a:lnTo>
                  <a:pt x="916248" y="0"/>
                </a:lnTo>
                <a:lnTo>
                  <a:pt x="916248" y="911250"/>
                </a:lnTo>
                <a:lnTo>
                  <a:pt x="0" y="91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16886" y="5087356"/>
            <a:ext cx="3593573" cy="1985884"/>
            <a:chOff x="0" y="0"/>
            <a:chExt cx="946455" cy="5230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6456" cy="523031"/>
            </a:xfrm>
            <a:custGeom>
              <a:avLst/>
              <a:gdLst/>
              <a:ahLst/>
              <a:cxnLst/>
              <a:rect r="r" b="b" t="t" l="l"/>
              <a:pathLst>
                <a:path h="523031" w="946456">
                  <a:moveTo>
                    <a:pt x="64631" y="0"/>
                  </a:moveTo>
                  <a:lnTo>
                    <a:pt x="881824" y="0"/>
                  </a:lnTo>
                  <a:cubicBezTo>
                    <a:pt x="898965" y="0"/>
                    <a:pt x="915405" y="6809"/>
                    <a:pt x="927525" y="18930"/>
                  </a:cubicBezTo>
                  <a:cubicBezTo>
                    <a:pt x="939646" y="31051"/>
                    <a:pt x="946456" y="47490"/>
                    <a:pt x="946456" y="64631"/>
                  </a:cubicBezTo>
                  <a:lnTo>
                    <a:pt x="946456" y="458400"/>
                  </a:lnTo>
                  <a:cubicBezTo>
                    <a:pt x="946456" y="475541"/>
                    <a:pt x="939646" y="491980"/>
                    <a:pt x="927525" y="504101"/>
                  </a:cubicBezTo>
                  <a:cubicBezTo>
                    <a:pt x="915405" y="516222"/>
                    <a:pt x="898965" y="523031"/>
                    <a:pt x="881824" y="523031"/>
                  </a:cubicBezTo>
                  <a:lnTo>
                    <a:pt x="64631" y="523031"/>
                  </a:lnTo>
                  <a:cubicBezTo>
                    <a:pt x="47490" y="523031"/>
                    <a:pt x="31051" y="516222"/>
                    <a:pt x="18930" y="504101"/>
                  </a:cubicBezTo>
                  <a:cubicBezTo>
                    <a:pt x="6809" y="491980"/>
                    <a:pt x="0" y="475541"/>
                    <a:pt x="0" y="458400"/>
                  </a:cubicBezTo>
                  <a:lnTo>
                    <a:pt x="0" y="64631"/>
                  </a:lnTo>
                  <a:cubicBezTo>
                    <a:pt x="0" y="47490"/>
                    <a:pt x="6809" y="31051"/>
                    <a:pt x="18930" y="18930"/>
                  </a:cubicBezTo>
                  <a:cubicBezTo>
                    <a:pt x="31051" y="6809"/>
                    <a:pt x="47490" y="0"/>
                    <a:pt x="646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46455" cy="570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7872842" y="2645009"/>
            <a:ext cx="0" cy="2014645"/>
          </a:xfrm>
          <a:prstGeom prst="line">
            <a:avLst/>
          </a:prstGeom>
          <a:ln cap="rnd" w="76200">
            <a:solidFill>
              <a:srgbClr val="FF7272">
                <a:alpha val="44706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0372016" y="2645009"/>
            <a:ext cx="0" cy="2014645"/>
          </a:xfrm>
          <a:prstGeom prst="line">
            <a:avLst/>
          </a:prstGeom>
          <a:ln cap="rnd" w="76200">
            <a:solidFill>
              <a:srgbClr val="FF7272">
                <a:alpha val="44706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2761223" y="2645009"/>
            <a:ext cx="0" cy="2014645"/>
          </a:xfrm>
          <a:prstGeom prst="line">
            <a:avLst/>
          </a:prstGeom>
          <a:ln cap="rnd" w="76200">
            <a:solidFill>
              <a:srgbClr val="FF7272">
                <a:alpha val="44706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14773003" y="2645009"/>
            <a:ext cx="0" cy="2014645"/>
          </a:xfrm>
          <a:prstGeom prst="line">
            <a:avLst/>
          </a:prstGeom>
          <a:ln cap="rnd" w="76200">
            <a:solidFill>
              <a:srgbClr val="FF7272">
                <a:alpha val="44706"/>
              </a:srgbClr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3945910" y="6844670"/>
            <a:ext cx="2096533" cy="621971"/>
          </a:xfrm>
          <a:custGeom>
            <a:avLst/>
            <a:gdLst/>
            <a:ahLst/>
            <a:cxnLst/>
            <a:rect r="r" b="b" t="t" l="l"/>
            <a:pathLst>
              <a:path h="621971" w="2096533">
                <a:moveTo>
                  <a:pt x="0" y="0"/>
                </a:moveTo>
                <a:lnTo>
                  <a:pt x="2096533" y="0"/>
                </a:lnTo>
                <a:lnTo>
                  <a:pt x="2096533" y="621972"/>
                </a:lnTo>
                <a:lnTo>
                  <a:pt x="0" y="621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45910" y="7506924"/>
            <a:ext cx="2312921" cy="1040815"/>
          </a:xfrm>
          <a:custGeom>
            <a:avLst/>
            <a:gdLst/>
            <a:ahLst/>
            <a:cxnLst/>
            <a:rect r="r" b="b" t="t" l="l"/>
            <a:pathLst>
              <a:path h="1040815" w="2312921">
                <a:moveTo>
                  <a:pt x="0" y="0"/>
                </a:moveTo>
                <a:lnTo>
                  <a:pt x="2312921" y="0"/>
                </a:lnTo>
                <a:lnTo>
                  <a:pt x="2312921" y="1040814"/>
                </a:lnTo>
                <a:lnTo>
                  <a:pt x="0" y="1040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11735" y="8425303"/>
            <a:ext cx="2096533" cy="832997"/>
          </a:xfrm>
          <a:custGeom>
            <a:avLst/>
            <a:gdLst/>
            <a:ahLst/>
            <a:cxnLst/>
            <a:rect r="r" b="b" t="t" l="l"/>
            <a:pathLst>
              <a:path h="832997" w="2096533">
                <a:moveTo>
                  <a:pt x="0" y="0"/>
                </a:moveTo>
                <a:lnTo>
                  <a:pt x="2096533" y="0"/>
                </a:lnTo>
                <a:lnTo>
                  <a:pt x="2096533" y="832997"/>
                </a:lnTo>
                <a:lnTo>
                  <a:pt x="0" y="8329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87907" y="8547738"/>
            <a:ext cx="1913657" cy="546759"/>
          </a:xfrm>
          <a:custGeom>
            <a:avLst/>
            <a:gdLst/>
            <a:ahLst/>
            <a:cxnLst/>
            <a:rect r="r" b="b" t="t" l="l"/>
            <a:pathLst>
              <a:path h="546759" w="1913657">
                <a:moveTo>
                  <a:pt x="0" y="0"/>
                </a:moveTo>
                <a:lnTo>
                  <a:pt x="1913658" y="0"/>
                </a:lnTo>
                <a:lnTo>
                  <a:pt x="1913658" y="546760"/>
                </a:lnTo>
                <a:lnTo>
                  <a:pt x="0" y="546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87907" y="6812564"/>
            <a:ext cx="1259401" cy="1259401"/>
          </a:xfrm>
          <a:custGeom>
            <a:avLst/>
            <a:gdLst/>
            <a:ahLst/>
            <a:cxnLst/>
            <a:rect r="r" b="b" t="t" l="l"/>
            <a:pathLst>
              <a:path h="1259401" w="1259401">
                <a:moveTo>
                  <a:pt x="0" y="0"/>
                </a:moveTo>
                <a:lnTo>
                  <a:pt x="1259401" y="0"/>
                </a:lnTo>
                <a:lnTo>
                  <a:pt x="1259401" y="1259402"/>
                </a:lnTo>
                <a:lnTo>
                  <a:pt x="0" y="12594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387932" y="6630472"/>
            <a:ext cx="2156358" cy="2627828"/>
            <a:chOff x="0" y="0"/>
            <a:chExt cx="2875144" cy="35037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32880" y="0"/>
              <a:ext cx="2414494" cy="1287730"/>
            </a:xfrm>
            <a:custGeom>
              <a:avLst/>
              <a:gdLst/>
              <a:ahLst/>
              <a:cxnLst/>
              <a:rect r="r" b="b" t="t" l="l"/>
              <a:pathLst>
                <a:path h="1287730" w="2414494">
                  <a:moveTo>
                    <a:pt x="0" y="0"/>
                  </a:moveTo>
                  <a:lnTo>
                    <a:pt x="2414494" y="0"/>
                  </a:lnTo>
                  <a:lnTo>
                    <a:pt x="2414494" y="1287730"/>
                  </a:lnTo>
                  <a:lnTo>
                    <a:pt x="0" y="1287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37334" t="-39696" r="-32889" b="-3762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2195466"/>
              <a:ext cx="2422785" cy="1308304"/>
            </a:xfrm>
            <a:custGeom>
              <a:avLst/>
              <a:gdLst/>
              <a:ahLst/>
              <a:cxnLst/>
              <a:rect r="r" b="b" t="t" l="l"/>
              <a:pathLst>
                <a:path h="1308304" w="2422785">
                  <a:moveTo>
                    <a:pt x="0" y="0"/>
                  </a:moveTo>
                  <a:lnTo>
                    <a:pt x="2422785" y="0"/>
                  </a:lnTo>
                  <a:lnTo>
                    <a:pt x="2422785" y="1308304"/>
                  </a:lnTo>
                  <a:lnTo>
                    <a:pt x="0" y="1308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439708"/>
              <a:ext cx="2875144" cy="603780"/>
            </a:xfrm>
            <a:custGeom>
              <a:avLst/>
              <a:gdLst/>
              <a:ahLst/>
              <a:cxnLst/>
              <a:rect r="r" b="b" t="t" l="l"/>
              <a:pathLst>
                <a:path h="603780" w="2875144">
                  <a:moveTo>
                    <a:pt x="0" y="0"/>
                  </a:moveTo>
                  <a:lnTo>
                    <a:pt x="2875144" y="0"/>
                  </a:lnTo>
                  <a:lnTo>
                    <a:pt x="2875144" y="603780"/>
                  </a:lnTo>
                  <a:lnTo>
                    <a:pt x="0" y="603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0667617" y="6812564"/>
            <a:ext cx="1259401" cy="1259401"/>
          </a:xfrm>
          <a:custGeom>
            <a:avLst/>
            <a:gdLst/>
            <a:ahLst/>
            <a:cxnLst/>
            <a:rect r="r" b="b" t="t" l="l"/>
            <a:pathLst>
              <a:path h="1259401" w="1259401">
                <a:moveTo>
                  <a:pt x="0" y="0"/>
                </a:moveTo>
                <a:lnTo>
                  <a:pt x="1259401" y="0"/>
                </a:lnTo>
                <a:lnTo>
                  <a:pt x="1259401" y="1259402"/>
                </a:lnTo>
                <a:lnTo>
                  <a:pt x="0" y="12594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274251" y="6844670"/>
            <a:ext cx="1227296" cy="1227296"/>
          </a:xfrm>
          <a:custGeom>
            <a:avLst/>
            <a:gdLst/>
            <a:ahLst/>
            <a:cxnLst/>
            <a:rect r="r" b="b" t="t" l="l"/>
            <a:pathLst>
              <a:path h="1227296" w="1227296">
                <a:moveTo>
                  <a:pt x="0" y="0"/>
                </a:moveTo>
                <a:lnTo>
                  <a:pt x="1227296" y="0"/>
                </a:lnTo>
                <a:lnTo>
                  <a:pt x="1227296" y="1227296"/>
                </a:lnTo>
                <a:lnTo>
                  <a:pt x="0" y="12272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990600"/>
            <a:ext cx="12445298" cy="10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b="true" sz="6867" spc="-75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Tech Stack Used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16886" y="2231151"/>
            <a:ext cx="2444472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Programming Language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843859" y="2231151"/>
            <a:ext cx="2467451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Libraries &amp; Frameworks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072867" y="2836900"/>
            <a:ext cx="1965774" cy="2496817"/>
            <a:chOff x="0" y="0"/>
            <a:chExt cx="2621031" cy="3329089"/>
          </a:xfrm>
        </p:grpSpPr>
        <p:sp>
          <p:nvSpPr>
            <p:cNvPr name="TextBox 33" id="33"/>
            <p:cNvSpPr txBox="true"/>
            <p:nvPr/>
          </p:nvSpPr>
          <p:spPr>
            <a:xfrm rot="-5400000">
              <a:off x="-1492426" y="1444800"/>
              <a:ext cx="3329089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0"/>
                </a:lnSpc>
                <a:spcBef>
                  <a:spcPct val="0"/>
                </a:spcBef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Time Series Forecasting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91864" y="98447"/>
              <a:ext cx="2229168" cy="896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Prophet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cmdstanpy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103673" y="2836900"/>
            <a:ext cx="1438604" cy="3039707"/>
            <a:chOff x="0" y="0"/>
            <a:chExt cx="1918139" cy="4052943"/>
          </a:xfrm>
        </p:grpSpPr>
        <p:sp>
          <p:nvSpPr>
            <p:cNvPr name="TextBox 36" id="36"/>
            <p:cNvSpPr txBox="true"/>
            <p:nvPr/>
          </p:nvSpPr>
          <p:spPr>
            <a:xfrm rot="-5400000">
              <a:off x="-1860596" y="1822496"/>
              <a:ext cx="4052943" cy="407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60"/>
                </a:lnSpc>
                <a:spcBef>
                  <a:spcPct val="0"/>
                </a:spcBef>
              </a:pPr>
              <a:r>
                <a:rPr lang="en-US" sz="1829" spc="-20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Data Manipulation &amp; Analysis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69850" y="98447"/>
              <a:ext cx="1548289" cy="1353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Pandas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Numpy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Scipy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496981" y="2836900"/>
            <a:ext cx="2139277" cy="2496817"/>
            <a:chOff x="0" y="0"/>
            <a:chExt cx="2852369" cy="3329089"/>
          </a:xfrm>
        </p:grpSpPr>
        <p:sp>
          <p:nvSpPr>
            <p:cNvPr name="TextBox 39" id="39"/>
            <p:cNvSpPr txBox="true"/>
            <p:nvPr/>
          </p:nvSpPr>
          <p:spPr>
            <a:xfrm rot="-5400000">
              <a:off x="-1492426" y="1444800"/>
              <a:ext cx="3329089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0"/>
                </a:lnSpc>
                <a:spcBef>
                  <a:spcPct val="0"/>
                </a:spcBef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Machine Learning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91864" y="98447"/>
              <a:ext cx="2460505" cy="2725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xgboost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scikit-learn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gradient boosting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lightgbm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randomforest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2958438" y="2836900"/>
            <a:ext cx="1481189" cy="2496817"/>
            <a:chOff x="0" y="0"/>
            <a:chExt cx="1974919" cy="3329089"/>
          </a:xfrm>
        </p:grpSpPr>
        <p:sp>
          <p:nvSpPr>
            <p:cNvPr name="TextBox 42" id="42"/>
            <p:cNvSpPr txBox="true"/>
            <p:nvPr/>
          </p:nvSpPr>
          <p:spPr>
            <a:xfrm rot="-5400000">
              <a:off x="-1492426" y="1444800"/>
              <a:ext cx="3329089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0"/>
                </a:lnSpc>
                <a:spcBef>
                  <a:spcPct val="0"/>
                </a:spcBef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Optimization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91864" y="98447"/>
              <a:ext cx="1583055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Optuna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4970218" y="2836900"/>
            <a:ext cx="1756462" cy="2496817"/>
            <a:chOff x="0" y="0"/>
            <a:chExt cx="2341949" cy="3329089"/>
          </a:xfrm>
        </p:grpSpPr>
        <p:sp>
          <p:nvSpPr>
            <p:cNvPr name="TextBox 45" id="45"/>
            <p:cNvSpPr txBox="true"/>
            <p:nvPr/>
          </p:nvSpPr>
          <p:spPr>
            <a:xfrm rot="-5400000">
              <a:off x="-1492426" y="1444800"/>
              <a:ext cx="3329089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00"/>
                </a:lnSpc>
                <a:spcBef>
                  <a:spcPct val="0"/>
                </a:spcBef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Visualization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391864" y="98447"/>
              <a:ext cx="1950085" cy="896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matplotlib</a:t>
              </a:r>
            </a:p>
            <a:p>
              <a:pPr algn="just" marL="416518" indent="-208259" lvl="1">
                <a:lnSpc>
                  <a:spcPts val="2700"/>
                </a:lnSpc>
                <a:buFont typeface="Arial"/>
                <a:buChar char="•"/>
              </a:pPr>
              <a:r>
                <a:rPr lang="en-US" sz="1929" spc="-21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seaborn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716886" y="4673498"/>
            <a:ext cx="2764036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Development Environment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868096" y="5369098"/>
            <a:ext cx="2293263" cy="137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Anaconda</a:t>
            </a:r>
          </a:p>
          <a:p>
            <a:pPr algn="just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Jupyter Notebook</a:t>
            </a:r>
          </a:p>
          <a:p>
            <a:pPr algn="just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VS Code</a:t>
            </a:r>
          </a:p>
          <a:p>
            <a:pPr algn="just" marL="416518" indent="-208259" lvl="1">
              <a:lnSpc>
                <a:spcPts val="2700"/>
              </a:lnSpc>
              <a:buFont typeface="Arial"/>
              <a:buChar char="•"/>
            </a:pPr>
            <a:r>
              <a:rPr lang="en-US" sz="192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Google Colab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212432" y="8459285"/>
            <a:ext cx="168898" cy="1429133"/>
          </a:xfrm>
          <a:custGeom>
            <a:avLst/>
            <a:gdLst/>
            <a:ahLst/>
            <a:cxnLst/>
            <a:rect r="r" b="b" t="t" l="l"/>
            <a:pathLst>
              <a:path h="1429133" w="168898">
                <a:moveTo>
                  <a:pt x="0" y="0"/>
                </a:moveTo>
                <a:lnTo>
                  <a:pt x="168897" y="0"/>
                </a:lnTo>
                <a:lnTo>
                  <a:pt x="168897" y="1429133"/>
                </a:lnTo>
                <a:lnTo>
                  <a:pt x="0" y="1429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573089" y="3752433"/>
            <a:ext cx="3156344" cy="31563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407" t="-50168" r="0" b="-804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11481" y="6194564"/>
            <a:ext cx="1980181" cy="198018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6666" t="0" r="-1666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49089" y="2333385"/>
            <a:ext cx="1929946" cy="19299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51265" t="0" r="-512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409478" y="3409533"/>
            <a:ext cx="4535351" cy="4114800"/>
          </a:xfrm>
          <a:custGeom>
            <a:avLst/>
            <a:gdLst/>
            <a:ahLst/>
            <a:cxnLst/>
            <a:rect r="r" b="b" t="t" l="l"/>
            <a:pathLst>
              <a:path h="4114800" w="4535351">
                <a:moveTo>
                  <a:pt x="0" y="0"/>
                </a:moveTo>
                <a:lnTo>
                  <a:pt x="4535350" y="0"/>
                </a:lnTo>
                <a:lnTo>
                  <a:pt x="4535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108428">
            <a:off x="15497709" y="-513217"/>
            <a:ext cx="5477782" cy="10353196"/>
          </a:xfrm>
          <a:custGeom>
            <a:avLst/>
            <a:gdLst/>
            <a:ahLst/>
            <a:cxnLst/>
            <a:rect r="r" b="b" t="t" l="l"/>
            <a:pathLst>
              <a:path h="10353196" w="5477782">
                <a:moveTo>
                  <a:pt x="0" y="0"/>
                </a:moveTo>
                <a:lnTo>
                  <a:pt x="5477781" y="0"/>
                </a:lnTo>
                <a:lnTo>
                  <a:pt x="5477781" y="10353196"/>
                </a:lnTo>
                <a:lnTo>
                  <a:pt x="0" y="10353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125872" y="2704367"/>
            <a:ext cx="4923217" cy="1410331"/>
            <a:chOff x="0" y="0"/>
            <a:chExt cx="6564289" cy="188044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5403609" cy="53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2"/>
                </a:lnSpc>
              </a:pPr>
              <a:r>
                <a:rPr lang="en-US" b="true" sz="2458" spc="-27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Potential Enhancements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0901"/>
              <a:ext cx="6564289" cy="1359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5166" indent="-177583" lvl="1">
                <a:lnSpc>
                  <a:spcPts val="2832"/>
                </a:lnSpc>
                <a:buFont typeface="Arial"/>
                <a:buChar char="•"/>
              </a:pPr>
              <a:r>
                <a:rPr lang="en-US" sz="1645" spc="-18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Incorporate additional domain-specific variables.</a:t>
              </a:r>
            </a:p>
            <a:p>
              <a:pPr algn="l" marL="355166" indent="-177583" lvl="1">
                <a:lnSpc>
                  <a:spcPts val="2832"/>
                </a:lnSpc>
                <a:buFont typeface="Arial"/>
                <a:buChar char="•"/>
              </a:pPr>
              <a:r>
                <a:rPr lang="en-US" sz="1645" spc="-18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Explore feature selection techniques.</a:t>
              </a:r>
            </a:p>
            <a:p>
              <a:pPr algn="l">
                <a:lnSpc>
                  <a:spcPts val="283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649872" y="4761943"/>
            <a:ext cx="4923217" cy="1410331"/>
            <a:chOff x="0" y="0"/>
            <a:chExt cx="6564289" cy="188044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5403609" cy="53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2"/>
                </a:lnSpc>
              </a:pPr>
              <a:r>
                <a:rPr lang="en-US" b="true" sz="2458" spc="-27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Additional Features or Data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20901"/>
              <a:ext cx="6564289" cy="1359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5166" indent="-177583" lvl="1">
                <a:lnSpc>
                  <a:spcPts val="2832"/>
                </a:lnSpc>
                <a:buFont typeface="Arial"/>
                <a:buChar char="•"/>
              </a:pPr>
              <a:r>
                <a:rPr lang="en-US" sz="1645" spc="-18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Integrate external market data.</a:t>
              </a:r>
            </a:p>
            <a:p>
              <a:pPr algn="l" marL="355166" indent="-177583" lvl="1">
                <a:lnSpc>
                  <a:spcPts val="2832"/>
                </a:lnSpc>
                <a:buFont typeface="Arial"/>
                <a:buChar char="•"/>
              </a:pPr>
              <a:r>
                <a:rPr lang="en-US" sz="1645" spc="-18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Consider other relevant data sources.</a:t>
              </a:r>
            </a:p>
            <a:p>
              <a:pPr algn="l">
                <a:lnSpc>
                  <a:spcPts val="2832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25872" y="6667574"/>
            <a:ext cx="4923217" cy="1410331"/>
            <a:chOff x="0" y="0"/>
            <a:chExt cx="6564289" cy="188044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5403609" cy="535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42"/>
                </a:lnSpc>
              </a:pPr>
              <a:r>
                <a:rPr lang="en-US" b="true" sz="2458" spc="-27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Scalability Considerations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20901"/>
              <a:ext cx="6564289" cy="1359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55166" indent="-177583" lvl="1">
                <a:lnSpc>
                  <a:spcPts val="2832"/>
                </a:lnSpc>
                <a:buFont typeface="Arial"/>
                <a:buChar char="•"/>
              </a:pPr>
              <a:r>
                <a:rPr lang="en-US" sz="1645" spc="-18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Deploy on cloud-based infrastructure.</a:t>
              </a:r>
            </a:p>
            <a:p>
              <a:pPr algn="l" marL="355166" indent="-177583" lvl="1">
                <a:lnSpc>
                  <a:spcPts val="2832"/>
                </a:lnSpc>
                <a:buFont typeface="Arial"/>
                <a:buChar char="•"/>
              </a:pPr>
              <a:r>
                <a:rPr lang="en-US" sz="1645" spc="-18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Optimize code for efficiency.</a:t>
              </a:r>
            </a:p>
            <a:p>
              <a:pPr algn="l">
                <a:lnSpc>
                  <a:spcPts val="2832"/>
                </a:lnSpc>
              </a:pPr>
            </a:p>
          </p:txBody>
        </p:sp>
      </p:grpSp>
    </p:spTree>
  </p:cSld>
  <p:clrMapOvr>
    <a:masterClrMapping/>
  </p:clrMapOvr>
  <p:transition spd="med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212432" y="8459285"/>
            <a:ext cx="168898" cy="1429133"/>
          </a:xfrm>
          <a:custGeom>
            <a:avLst/>
            <a:gdLst/>
            <a:ahLst/>
            <a:cxnLst/>
            <a:rect r="r" b="b" t="t" l="l"/>
            <a:pathLst>
              <a:path h="1429133" w="168898">
                <a:moveTo>
                  <a:pt x="0" y="0"/>
                </a:moveTo>
                <a:lnTo>
                  <a:pt x="168897" y="0"/>
                </a:lnTo>
                <a:lnTo>
                  <a:pt x="168897" y="1429133"/>
                </a:lnTo>
                <a:lnTo>
                  <a:pt x="0" y="14291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112053" y="3197926"/>
            <a:ext cx="3085911" cy="30859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702" y="0"/>
                  </a:moveTo>
                  <a:lnTo>
                    <a:pt x="755098" y="0"/>
                  </a:lnTo>
                  <a:cubicBezTo>
                    <a:pt x="770401" y="0"/>
                    <a:pt x="785078" y="6079"/>
                    <a:pt x="795899" y="16901"/>
                  </a:cubicBezTo>
                  <a:cubicBezTo>
                    <a:pt x="806721" y="27722"/>
                    <a:pt x="812800" y="42399"/>
                    <a:pt x="812800" y="57702"/>
                  </a:cubicBezTo>
                  <a:lnTo>
                    <a:pt x="812800" y="755098"/>
                  </a:lnTo>
                  <a:cubicBezTo>
                    <a:pt x="812800" y="770401"/>
                    <a:pt x="806721" y="785078"/>
                    <a:pt x="795899" y="795899"/>
                  </a:cubicBezTo>
                  <a:cubicBezTo>
                    <a:pt x="785078" y="806721"/>
                    <a:pt x="770401" y="812800"/>
                    <a:pt x="755098" y="812800"/>
                  </a:cubicBezTo>
                  <a:lnTo>
                    <a:pt x="57702" y="812800"/>
                  </a:lnTo>
                  <a:cubicBezTo>
                    <a:pt x="42399" y="812800"/>
                    <a:pt x="27722" y="806721"/>
                    <a:pt x="16901" y="795899"/>
                  </a:cubicBezTo>
                  <a:cubicBezTo>
                    <a:pt x="6079" y="785078"/>
                    <a:pt x="0" y="770401"/>
                    <a:pt x="0" y="755098"/>
                  </a:cubicBezTo>
                  <a:lnTo>
                    <a:pt x="0" y="57702"/>
                  </a:lnTo>
                  <a:cubicBezTo>
                    <a:pt x="0" y="42399"/>
                    <a:pt x="6079" y="27722"/>
                    <a:pt x="16901" y="16901"/>
                  </a:cubicBezTo>
                  <a:cubicBezTo>
                    <a:pt x="27722" y="6079"/>
                    <a:pt x="42399" y="0"/>
                    <a:pt x="57702" y="0"/>
                  </a:cubicBezTo>
                  <a:close/>
                </a:path>
              </a:pathLst>
            </a:custGeom>
            <a:blipFill>
              <a:blip r:embed="rId5"/>
              <a:stretch>
                <a:fillRect l="-7177" t="-13158" r="-7576" b="-1595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090036" y="3197926"/>
            <a:ext cx="3085911" cy="308591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702" y="0"/>
                  </a:moveTo>
                  <a:lnTo>
                    <a:pt x="755098" y="0"/>
                  </a:lnTo>
                  <a:cubicBezTo>
                    <a:pt x="770401" y="0"/>
                    <a:pt x="785078" y="6079"/>
                    <a:pt x="795899" y="16901"/>
                  </a:cubicBezTo>
                  <a:cubicBezTo>
                    <a:pt x="806721" y="27722"/>
                    <a:pt x="812800" y="42399"/>
                    <a:pt x="812800" y="57702"/>
                  </a:cubicBezTo>
                  <a:lnTo>
                    <a:pt x="812800" y="755098"/>
                  </a:lnTo>
                  <a:cubicBezTo>
                    <a:pt x="812800" y="770401"/>
                    <a:pt x="806721" y="785078"/>
                    <a:pt x="795899" y="795899"/>
                  </a:cubicBezTo>
                  <a:cubicBezTo>
                    <a:pt x="785078" y="806721"/>
                    <a:pt x="770401" y="812800"/>
                    <a:pt x="755098" y="812800"/>
                  </a:cubicBezTo>
                  <a:lnTo>
                    <a:pt x="57702" y="812800"/>
                  </a:lnTo>
                  <a:cubicBezTo>
                    <a:pt x="42399" y="812800"/>
                    <a:pt x="27722" y="806721"/>
                    <a:pt x="16901" y="795899"/>
                  </a:cubicBezTo>
                  <a:cubicBezTo>
                    <a:pt x="6079" y="785078"/>
                    <a:pt x="0" y="770401"/>
                    <a:pt x="0" y="755098"/>
                  </a:cubicBezTo>
                  <a:lnTo>
                    <a:pt x="0" y="57702"/>
                  </a:lnTo>
                  <a:cubicBezTo>
                    <a:pt x="0" y="42399"/>
                    <a:pt x="6079" y="27722"/>
                    <a:pt x="16901" y="16901"/>
                  </a:cubicBezTo>
                  <a:cubicBezTo>
                    <a:pt x="27722" y="6079"/>
                    <a:pt x="42399" y="0"/>
                    <a:pt x="5770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0610" r="0" b="-9662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600833" y="3197926"/>
            <a:ext cx="3085911" cy="308591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-12000">
              <a:off x="-1268" y="-1268"/>
              <a:ext cx="815336" cy="815336"/>
            </a:xfrm>
            <a:custGeom>
              <a:avLst/>
              <a:gdLst/>
              <a:ahLst/>
              <a:cxnLst/>
              <a:rect r="r" b="b" t="t" l="l"/>
              <a:pathLst>
                <a:path h="815336" w="815336">
                  <a:moveTo>
                    <a:pt x="60391" y="53"/>
                  </a:moveTo>
                  <a:lnTo>
                    <a:pt x="757782" y="2488"/>
                  </a:lnTo>
                  <a:cubicBezTo>
                    <a:pt x="773086" y="2541"/>
                    <a:pt x="787741" y="8672"/>
                    <a:pt x="798525" y="19531"/>
                  </a:cubicBezTo>
                  <a:cubicBezTo>
                    <a:pt x="809308" y="30390"/>
                    <a:pt x="815336" y="45088"/>
                    <a:pt x="815283" y="60391"/>
                  </a:cubicBezTo>
                  <a:lnTo>
                    <a:pt x="812848" y="757782"/>
                  </a:lnTo>
                  <a:cubicBezTo>
                    <a:pt x="812795" y="773086"/>
                    <a:pt x="806664" y="787741"/>
                    <a:pt x="795805" y="798525"/>
                  </a:cubicBezTo>
                  <a:cubicBezTo>
                    <a:pt x="784946" y="809308"/>
                    <a:pt x="770248" y="815336"/>
                    <a:pt x="754945" y="815283"/>
                  </a:cubicBezTo>
                  <a:lnTo>
                    <a:pt x="57554" y="812848"/>
                  </a:lnTo>
                  <a:cubicBezTo>
                    <a:pt x="42250" y="812795"/>
                    <a:pt x="27595" y="806664"/>
                    <a:pt x="16811" y="795805"/>
                  </a:cubicBezTo>
                  <a:cubicBezTo>
                    <a:pt x="6028" y="784946"/>
                    <a:pt x="0" y="770248"/>
                    <a:pt x="53" y="754945"/>
                  </a:cubicBezTo>
                  <a:lnTo>
                    <a:pt x="2488" y="57554"/>
                  </a:lnTo>
                  <a:cubicBezTo>
                    <a:pt x="2541" y="42250"/>
                    <a:pt x="8672" y="27595"/>
                    <a:pt x="19531" y="16811"/>
                  </a:cubicBezTo>
                  <a:cubicBezTo>
                    <a:pt x="30390" y="6028"/>
                    <a:pt x="45088" y="0"/>
                    <a:pt x="60391" y="53"/>
                  </a:cubicBezTo>
                  <a:close/>
                </a:path>
              </a:pathLst>
            </a:custGeom>
            <a:blipFill>
              <a:blip r:embed="rId7"/>
              <a:stretch>
                <a:fillRect l="-5388" t="-12952" r="-1641" b="-27184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3256569">
            <a:off x="14415392" y="3522891"/>
            <a:ext cx="5477782" cy="10353196"/>
          </a:xfrm>
          <a:custGeom>
            <a:avLst/>
            <a:gdLst/>
            <a:ahLst/>
            <a:cxnLst/>
            <a:rect r="r" b="b" t="t" l="l"/>
            <a:pathLst>
              <a:path h="10353196" w="5477782">
                <a:moveTo>
                  <a:pt x="0" y="0"/>
                </a:moveTo>
                <a:lnTo>
                  <a:pt x="5477782" y="0"/>
                </a:lnTo>
                <a:lnTo>
                  <a:pt x="5477782" y="10353196"/>
                </a:lnTo>
                <a:lnTo>
                  <a:pt x="0" y="10353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90600"/>
            <a:ext cx="12445298" cy="10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b="true" sz="6867" spc="-75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Meet our Team!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56758" y="6593422"/>
            <a:ext cx="752467" cy="49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b="true" sz="2910" spc="-3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ALIF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3425" y="6593422"/>
            <a:ext cx="1177528" cy="49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b="true" sz="2910" spc="-3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BADAR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8289" y="6593422"/>
            <a:ext cx="813440" cy="49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4"/>
              </a:lnSpc>
              <a:spcBef>
                <a:spcPct val="0"/>
              </a:spcBef>
            </a:pPr>
            <a:r>
              <a:rPr lang="en-US" b="true" sz="2910" spc="-3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AQIL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9994"/>
            <a:ext cx="18293291" cy="10326988"/>
          </a:xfrm>
          <a:custGeom>
            <a:avLst/>
            <a:gdLst/>
            <a:ahLst/>
            <a:cxnLst/>
            <a:rect r="r" b="b" t="t" l="l"/>
            <a:pathLst>
              <a:path h="10326988" w="18293291">
                <a:moveTo>
                  <a:pt x="0" y="0"/>
                </a:moveTo>
                <a:lnTo>
                  <a:pt x="18293291" y="0"/>
                </a:lnTo>
                <a:lnTo>
                  <a:pt x="18293291" y="10326988"/>
                </a:lnTo>
                <a:lnTo>
                  <a:pt x="0" y="1032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-8677" r="0" b="-8677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98328" y="2759911"/>
            <a:ext cx="4902210" cy="2790775"/>
            <a:chOff x="0" y="0"/>
            <a:chExt cx="6536280" cy="372103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536280" cy="3721033"/>
              <a:chOff x="0" y="0"/>
              <a:chExt cx="1291117" cy="73501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91117" cy="735019"/>
              </a:xfrm>
              <a:custGeom>
                <a:avLst/>
                <a:gdLst/>
                <a:ahLst/>
                <a:cxnLst/>
                <a:rect r="r" b="b" t="t" l="l"/>
                <a:pathLst>
                  <a:path h="735019" w="1291117">
                    <a:moveTo>
                      <a:pt x="80543" y="0"/>
                    </a:moveTo>
                    <a:lnTo>
                      <a:pt x="1210574" y="0"/>
                    </a:lnTo>
                    <a:cubicBezTo>
                      <a:pt x="1255057" y="0"/>
                      <a:pt x="1291117" y="36060"/>
                      <a:pt x="1291117" y="80543"/>
                    </a:cubicBezTo>
                    <a:lnTo>
                      <a:pt x="1291117" y="654476"/>
                    </a:lnTo>
                    <a:cubicBezTo>
                      <a:pt x="1291117" y="698959"/>
                      <a:pt x="1255057" y="735019"/>
                      <a:pt x="1210574" y="735019"/>
                    </a:cubicBezTo>
                    <a:lnTo>
                      <a:pt x="80543" y="735019"/>
                    </a:lnTo>
                    <a:cubicBezTo>
                      <a:pt x="36060" y="735019"/>
                      <a:pt x="0" y="698959"/>
                      <a:pt x="0" y="654476"/>
                    </a:cubicBezTo>
                    <a:lnTo>
                      <a:pt x="0" y="80543"/>
                    </a:lnTo>
                    <a:cubicBezTo>
                      <a:pt x="0" y="36060"/>
                      <a:pt x="36060" y="0"/>
                      <a:pt x="805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7272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1291117" cy="7826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09513" y="320760"/>
              <a:ext cx="3898877" cy="49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229" spc="-24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Challenge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09513" y="1061289"/>
              <a:ext cx="5717255" cy="2054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Predict sales for third year based on previous two years’ data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71988" y="2759911"/>
            <a:ext cx="5670194" cy="2790775"/>
            <a:chOff x="0" y="0"/>
            <a:chExt cx="7560258" cy="372103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560258" cy="3721033"/>
              <a:chOff x="0" y="0"/>
              <a:chExt cx="1493384" cy="73501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93384" cy="735019"/>
              </a:xfrm>
              <a:custGeom>
                <a:avLst/>
                <a:gdLst/>
                <a:ahLst/>
                <a:cxnLst/>
                <a:rect r="r" b="b" t="t" l="l"/>
                <a:pathLst>
                  <a:path h="735019" w="1493384">
                    <a:moveTo>
                      <a:pt x="69634" y="0"/>
                    </a:moveTo>
                    <a:lnTo>
                      <a:pt x="1423750" y="0"/>
                    </a:lnTo>
                    <a:cubicBezTo>
                      <a:pt x="1442218" y="0"/>
                      <a:pt x="1459930" y="7336"/>
                      <a:pt x="1472989" y="20395"/>
                    </a:cubicBezTo>
                    <a:cubicBezTo>
                      <a:pt x="1486048" y="33454"/>
                      <a:pt x="1493384" y="51166"/>
                      <a:pt x="1493384" y="69634"/>
                    </a:cubicBezTo>
                    <a:lnTo>
                      <a:pt x="1493384" y="665385"/>
                    </a:lnTo>
                    <a:cubicBezTo>
                      <a:pt x="1493384" y="703843"/>
                      <a:pt x="1462208" y="735019"/>
                      <a:pt x="1423750" y="735019"/>
                    </a:cubicBezTo>
                    <a:lnTo>
                      <a:pt x="69634" y="735019"/>
                    </a:lnTo>
                    <a:cubicBezTo>
                      <a:pt x="51166" y="735019"/>
                      <a:pt x="33454" y="727683"/>
                      <a:pt x="20395" y="714624"/>
                    </a:cubicBezTo>
                    <a:cubicBezTo>
                      <a:pt x="7336" y="701565"/>
                      <a:pt x="0" y="683853"/>
                      <a:pt x="0" y="665385"/>
                    </a:cubicBezTo>
                    <a:lnTo>
                      <a:pt x="0" y="69634"/>
                    </a:lnTo>
                    <a:cubicBezTo>
                      <a:pt x="0" y="51166"/>
                      <a:pt x="7336" y="33454"/>
                      <a:pt x="20395" y="20395"/>
                    </a:cubicBezTo>
                    <a:cubicBezTo>
                      <a:pt x="33454" y="7336"/>
                      <a:pt x="51166" y="0"/>
                      <a:pt x="6963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7272"/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493384" cy="7826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667" y="320760"/>
              <a:ext cx="3706178" cy="49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229" spc="-24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Development Platform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73667" y="1061289"/>
              <a:ext cx="6612924" cy="2054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Google Colab for collaboration and efficiency</a:t>
              </a:r>
            </a:p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Support for Prophet, scikit-learn,Pandas and many more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13631" y="2759911"/>
            <a:ext cx="4976041" cy="2790775"/>
            <a:chOff x="0" y="0"/>
            <a:chExt cx="6634722" cy="372103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634722" cy="3721033"/>
              <a:chOff x="0" y="0"/>
              <a:chExt cx="1310562" cy="735019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10562" cy="735019"/>
              </a:xfrm>
              <a:custGeom>
                <a:avLst/>
                <a:gdLst/>
                <a:ahLst/>
                <a:cxnLst/>
                <a:rect r="r" b="b" t="t" l="l"/>
                <a:pathLst>
                  <a:path h="735019" w="1310562">
                    <a:moveTo>
                      <a:pt x="79348" y="0"/>
                    </a:moveTo>
                    <a:lnTo>
                      <a:pt x="1231215" y="0"/>
                    </a:lnTo>
                    <a:cubicBezTo>
                      <a:pt x="1275037" y="0"/>
                      <a:pt x="1310562" y="35525"/>
                      <a:pt x="1310562" y="79348"/>
                    </a:cubicBezTo>
                    <a:lnTo>
                      <a:pt x="1310562" y="655671"/>
                    </a:lnTo>
                    <a:cubicBezTo>
                      <a:pt x="1310562" y="699494"/>
                      <a:pt x="1275037" y="735019"/>
                      <a:pt x="1231215" y="735019"/>
                    </a:cubicBezTo>
                    <a:lnTo>
                      <a:pt x="79348" y="735019"/>
                    </a:lnTo>
                    <a:cubicBezTo>
                      <a:pt x="35525" y="735019"/>
                      <a:pt x="0" y="699494"/>
                      <a:pt x="0" y="655671"/>
                    </a:cubicBezTo>
                    <a:lnTo>
                      <a:pt x="0" y="79348"/>
                    </a:lnTo>
                    <a:cubicBezTo>
                      <a:pt x="0" y="35525"/>
                      <a:pt x="35525" y="0"/>
                      <a:pt x="793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7272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1310562" cy="7826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76977" y="320760"/>
              <a:ext cx="784756" cy="49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229" spc="-24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15680" y="1061289"/>
              <a:ext cx="5803361" cy="2054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Utilized organizer-provided dataset for robustness.</a:t>
              </a:r>
            </a:p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Evaluated model performance across different data inputs.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98328" y="5796659"/>
            <a:ext cx="5610225" cy="2790775"/>
            <a:chOff x="0" y="0"/>
            <a:chExt cx="7480300" cy="3721033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480300" cy="3721033"/>
              <a:chOff x="0" y="0"/>
              <a:chExt cx="1477590" cy="73501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477590" cy="735019"/>
              </a:xfrm>
              <a:custGeom>
                <a:avLst/>
                <a:gdLst/>
                <a:ahLst/>
                <a:cxnLst/>
                <a:rect r="r" b="b" t="t" l="l"/>
                <a:pathLst>
                  <a:path h="735019" w="1477590">
                    <a:moveTo>
                      <a:pt x="70378" y="0"/>
                    </a:moveTo>
                    <a:lnTo>
                      <a:pt x="1407212" y="0"/>
                    </a:lnTo>
                    <a:cubicBezTo>
                      <a:pt x="1425877" y="0"/>
                      <a:pt x="1443778" y="7415"/>
                      <a:pt x="1456977" y="20613"/>
                    </a:cubicBezTo>
                    <a:cubicBezTo>
                      <a:pt x="1470175" y="33812"/>
                      <a:pt x="1477590" y="51713"/>
                      <a:pt x="1477590" y="70378"/>
                    </a:cubicBezTo>
                    <a:lnTo>
                      <a:pt x="1477590" y="664641"/>
                    </a:lnTo>
                    <a:cubicBezTo>
                      <a:pt x="1477590" y="703510"/>
                      <a:pt x="1446081" y="735019"/>
                      <a:pt x="1407212" y="735019"/>
                    </a:cubicBezTo>
                    <a:lnTo>
                      <a:pt x="70378" y="735019"/>
                    </a:lnTo>
                    <a:cubicBezTo>
                      <a:pt x="51713" y="735019"/>
                      <a:pt x="33812" y="727604"/>
                      <a:pt x="20613" y="714406"/>
                    </a:cubicBezTo>
                    <a:cubicBezTo>
                      <a:pt x="7415" y="701207"/>
                      <a:pt x="0" y="683306"/>
                      <a:pt x="0" y="664641"/>
                    </a:cubicBezTo>
                    <a:lnTo>
                      <a:pt x="0" y="70378"/>
                    </a:lnTo>
                    <a:cubicBezTo>
                      <a:pt x="0" y="51713"/>
                      <a:pt x="7415" y="33812"/>
                      <a:pt x="20613" y="20613"/>
                    </a:cubicBezTo>
                    <a:cubicBezTo>
                      <a:pt x="33812" y="7415"/>
                      <a:pt x="51713" y="0"/>
                      <a:pt x="7037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7272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1477590" cy="7826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0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68658" y="320760"/>
              <a:ext cx="887133" cy="492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229" spc="-24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Goal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468658" y="1061289"/>
              <a:ext cx="6542984" cy="2054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Create a robust, reproducible model for accurate sales forecasting.</a:t>
              </a:r>
            </a:p>
            <a:p>
              <a:pPr algn="l" marL="481286" indent="-240643" lvl="1">
                <a:lnSpc>
                  <a:spcPts val="3120"/>
                </a:lnSpc>
                <a:buFont typeface="Arial"/>
                <a:buChar char="•"/>
              </a:pPr>
              <a:r>
                <a:rPr lang="en-US" sz="2229" spc="-2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Ensure transparency and ease of follow-up.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8741093" y="5796659"/>
            <a:ext cx="6745076" cy="2790775"/>
          </a:xfrm>
          <a:custGeom>
            <a:avLst/>
            <a:gdLst/>
            <a:ahLst/>
            <a:cxnLst/>
            <a:rect r="r" b="b" t="t" l="l"/>
            <a:pathLst>
              <a:path h="2790775" w="6745076">
                <a:moveTo>
                  <a:pt x="0" y="0"/>
                </a:moveTo>
                <a:lnTo>
                  <a:pt x="6745076" y="0"/>
                </a:lnTo>
                <a:lnTo>
                  <a:pt x="6745076" y="2790776"/>
                </a:lnTo>
                <a:lnTo>
                  <a:pt x="0" y="2790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198328" y="1375715"/>
            <a:ext cx="6075045" cy="113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  <a:spcBef>
                <a:spcPct val="0"/>
              </a:spcBef>
            </a:pPr>
            <a:r>
              <a:rPr lang="en-US" b="true" sz="6629" spc="-72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16885"/>
            <a:ext cx="5296443" cy="562570"/>
            <a:chOff x="0" y="0"/>
            <a:chExt cx="1394948" cy="1481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4948" cy="148166"/>
            </a:xfrm>
            <a:custGeom>
              <a:avLst/>
              <a:gdLst/>
              <a:ahLst/>
              <a:cxnLst/>
              <a:rect r="r" b="b" t="t" l="l"/>
              <a:pathLst>
                <a:path h="148166" w="1394948">
                  <a:moveTo>
                    <a:pt x="14617" y="0"/>
                  </a:moveTo>
                  <a:lnTo>
                    <a:pt x="1380331" y="0"/>
                  </a:lnTo>
                  <a:cubicBezTo>
                    <a:pt x="1388404" y="0"/>
                    <a:pt x="1394948" y="6544"/>
                    <a:pt x="1394948" y="14617"/>
                  </a:cubicBezTo>
                  <a:lnTo>
                    <a:pt x="1394948" y="133549"/>
                  </a:lnTo>
                  <a:cubicBezTo>
                    <a:pt x="1394948" y="137426"/>
                    <a:pt x="1393408" y="141144"/>
                    <a:pt x="1390667" y="143885"/>
                  </a:cubicBezTo>
                  <a:cubicBezTo>
                    <a:pt x="1387925" y="146626"/>
                    <a:pt x="1384208" y="148166"/>
                    <a:pt x="1380331" y="148166"/>
                  </a:cubicBezTo>
                  <a:lnTo>
                    <a:pt x="14617" y="148166"/>
                  </a:lnTo>
                  <a:cubicBezTo>
                    <a:pt x="6544" y="148166"/>
                    <a:pt x="0" y="141622"/>
                    <a:pt x="0" y="133549"/>
                  </a:cubicBezTo>
                  <a:lnTo>
                    <a:pt x="0" y="14617"/>
                  </a:lnTo>
                  <a:cubicBezTo>
                    <a:pt x="0" y="6544"/>
                    <a:pt x="6544" y="0"/>
                    <a:pt x="14617" y="0"/>
                  </a:cubicBezTo>
                  <a:close/>
                </a:path>
              </a:pathLst>
            </a:custGeom>
            <a:solidFill>
              <a:srgbClr val="FF72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4948" cy="19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89580" y="2216885"/>
            <a:ext cx="10369720" cy="562570"/>
            <a:chOff x="0" y="0"/>
            <a:chExt cx="2731120" cy="148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1120" cy="148166"/>
            </a:xfrm>
            <a:custGeom>
              <a:avLst/>
              <a:gdLst/>
              <a:ahLst/>
              <a:cxnLst/>
              <a:rect r="r" b="b" t="t" l="l"/>
              <a:pathLst>
                <a:path h="148166" w="2731120">
                  <a:moveTo>
                    <a:pt x="7466" y="0"/>
                  </a:moveTo>
                  <a:lnTo>
                    <a:pt x="2723654" y="0"/>
                  </a:lnTo>
                  <a:cubicBezTo>
                    <a:pt x="2725634" y="0"/>
                    <a:pt x="2727533" y="787"/>
                    <a:pt x="2728933" y="2187"/>
                  </a:cubicBezTo>
                  <a:cubicBezTo>
                    <a:pt x="2730333" y="3587"/>
                    <a:pt x="2731120" y="5486"/>
                    <a:pt x="2731120" y="7466"/>
                  </a:cubicBezTo>
                  <a:lnTo>
                    <a:pt x="2731120" y="140701"/>
                  </a:lnTo>
                  <a:cubicBezTo>
                    <a:pt x="2731120" y="142681"/>
                    <a:pt x="2730333" y="144580"/>
                    <a:pt x="2728933" y="145980"/>
                  </a:cubicBezTo>
                  <a:cubicBezTo>
                    <a:pt x="2727533" y="147380"/>
                    <a:pt x="2725634" y="148166"/>
                    <a:pt x="2723654" y="148166"/>
                  </a:cubicBezTo>
                  <a:lnTo>
                    <a:pt x="7466" y="148166"/>
                  </a:lnTo>
                  <a:cubicBezTo>
                    <a:pt x="5486" y="148166"/>
                    <a:pt x="3587" y="147380"/>
                    <a:pt x="2187" y="145980"/>
                  </a:cubicBezTo>
                  <a:cubicBezTo>
                    <a:pt x="787" y="144580"/>
                    <a:pt x="0" y="142681"/>
                    <a:pt x="0" y="140701"/>
                  </a:cubicBezTo>
                  <a:lnTo>
                    <a:pt x="0" y="7466"/>
                  </a:lnTo>
                  <a:cubicBezTo>
                    <a:pt x="0" y="5486"/>
                    <a:pt x="787" y="3587"/>
                    <a:pt x="2187" y="2187"/>
                  </a:cubicBezTo>
                  <a:cubicBezTo>
                    <a:pt x="3587" y="787"/>
                    <a:pt x="5486" y="0"/>
                    <a:pt x="7466" y="0"/>
                  </a:cubicBezTo>
                  <a:close/>
                </a:path>
              </a:pathLst>
            </a:custGeom>
            <a:solidFill>
              <a:srgbClr val="FF72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31120" cy="19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252624"/>
            <a:ext cx="5296443" cy="2080085"/>
            <a:chOff x="0" y="0"/>
            <a:chExt cx="1394948" cy="5478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948" cy="547841"/>
            </a:xfrm>
            <a:custGeom>
              <a:avLst/>
              <a:gdLst/>
              <a:ahLst/>
              <a:cxnLst/>
              <a:rect r="r" b="b" t="t" l="l"/>
              <a:pathLst>
                <a:path h="547841" w="1394948">
                  <a:moveTo>
                    <a:pt x="14617" y="0"/>
                  </a:moveTo>
                  <a:lnTo>
                    <a:pt x="1380331" y="0"/>
                  </a:lnTo>
                  <a:cubicBezTo>
                    <a:pt x="1388404" y="0"/>
                    <a:pt x="1394948" y="6544"/>
                    <a:pt x="1394948" y="14617"/>
                  </a:cubicBezTo>
                  <a:lnTo>
                    <a:pt x="1394948" y="533224"/>
                  </a:lnTo>
                  <a:cubicBezTo>
                    <a:pt x="1394948" y="537101"/>
                    <a:pt x="1393408" y="540819"/>
                    <a:pt x="1390667" y="543560"/>
                  </a:cubicBezTo>
                  <a:cubicBezTo>
                    <a:pt x="1387925" y="546301"/>
                    <a:pt x="1384208" y="547841"/>
                    <a:pt x="1380331" y="547841"/>
                  </a:cubicBezTo>
                  <a:lnTo>
                    <a:pt x="14617" y="547841"/>
                  </a:lnTo>
                  <a:cubicBezTo>
                    <a:pt x="6544" y="547841"/>
                    <a:pt x="0" y="541297"/>
                    <a:pt x="0" y="533224"/>
                  </a:cubicBezTo>
                  <a:lnTo>
                    <a:pt x="0" y="14617"/>
                  </a:lnTo>
                  <a:cubicBezTo>
                    <a:pt x="0" y="6544"/>
                    <a:pt x="6544" y="0"/>
                    <a:pt x="146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94948" cy="595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89580" y="3279873"/>
            <a:ext cx="10369720" cy="2914201"/>
            <a:chOff x="0" y="0"/>
            <a:chExt cx="2731120" cy="7675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31120" cy="767526"/>
            </a:xfrm>
            <a:custGeom>
              <a:avLst/>
              <a:gdLst/>
              <a:ahLst/>
              <a:cxnLst/>
              <a:rect r="r" b="b" t="t" l="l"/>
              <a:pathLst>
                <a:path h="767526" w="2731120">
                  <a:moveTo>
                    <a:pt x="7466" y="0"/>
                  </a:moveTo>
                  <a:lnTo>
                    <a:pt x="2723654" y="0"/>
                  </a:lnTo>
                  <a:cubicBezTo>
                    <a:pt x="2725634" y="0"/>
                    <a:pt x="2727533" y="787"/>
                    <a:pt x="2728933" y="2187"/>
                  </a:cubicBezTo>
                  <a:cubicBezTo>
                    <a:pt x="2730333" y="3587"/>
                    <a:pt x="2731120" y="5486"/>
                    <a:pt x="2731120" y="7466"/>
                  </a:cubicBezTo>
                  <a:lnTo>
                    <a:pt x="2731120" y="760060"/>
                  </a:lnTo>
                  <a:cubicBezTo>
                    <a:pt x="2731120" y="762041"/>
                    <a:pt x="2730333" y="763939"/>
                    <a:pt x="2728933" y="765340"/>
                  </a:cubicBezTo>
                  <a:cubicBezTo>
                    <a:pt x="2727533" y="766740"/>
                    <a:pt x="2725634" y="767526"/>
                    <a:pt x="2723654" y="767526"/>
                  </a:cubicBezTo>
                  <a:lnTo>
                    <a:pt x="7466" y="767526"/>
                  </a:lnTo>
                  <a:cubicBezTo>
                    <a:pt x="3343" y="767526"/>
                    <a:pt x="0" y="764184"/>
                    <a:pt x="0" y="760060"/>
                  </a:cubicBezTo>
                  <a:lnTo>
                    <a:pt x="0" y="7466"/>
                  </a:lnTo>
                  <a:cubicBezTo>
                    <a:pt x="0" y="5486"/>
                    <a:pt x="787" y="3587"/>
                    <a:pt x="2187" y="2187"/>
                  </a:cubicBezTo>
                  <a:cubicBezTo>
                    <a:pt x="3587" y="787"/>
                    <a:pt x="5486" y="0"/>
                    <a:pt x="74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31120" cy="815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01040" y="2263818"/>
            <a:ext cx="4824103" cy="41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b="true" sz="2450" spc="-2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06292" y="2263818"/>
            <a:ext cx="1124426" cy="41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b="true" sz="2450" spc="-2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4870" y="3303330"/>
            <a:ext cx="2159675" cy="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b="true" sz="2182" spc="-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Complex Patterns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4870" y="3813004"/>
            <a:ext cx="4786582" cy="126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Identifying and capturing seasonal effects, holidays, market shifts, and other subtle factors influencing sales trends.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2789" y="843431"/>
            <a:ext cx="11439329" cy="10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b="true" sz="6867" spc="-75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Challenges and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58582" y="3402497"/>
            <a:ext cx="9831717" cy="255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Used Prophet model, which inherently handles seasonality and holidays.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Implemented feature engineering in create_features method, including sine and cosine transformations for month and quarter to capture cyclical patterns.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Utilized XGBoost and Gradient Boosting models, which can capture complex non-linear patterns.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Created lag features and rolling statistics to capture time-dependent patterns.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6697850"/>
            <a:ext cx="5296443" cy="2080085"/>
            <a:chOff x="0" y="0"/>
            <a:chExt cx="1394948" cy="5478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4948" cy="547841"/>
            </a:xfrm>
            <a:custGeom>
              <a:avLst/>
              <a:gdLst/>
              <a:ahLst/>
              <a:cxnLst/>
              <a:rect r="r" b="b" t="t" l="l"/>
              <a:pathLst>
                <a:path h="547841" w="1394948">
                  <a:moveTo>
                    <a:pt x="14617" y="0"/>
                  </a:moveTo>
                  <a:lnTo>
                    <a:pt x="1380331" y="0"/>
                  </a:lnTo>
                  <a:cubicBezTo>
                    <a:pt x="1388404" y="0"/>
                    <a:pt x="1394948" y="6544"/>
                    <a:pt x="1394948" y="14617"/>
                  </a:cubicBezTo>
                  <a:lnTo>
                    <a:pt x="1394948" y="533224"/>
                  </a:lnTo>
                  <a:cubicBezTo>
                    <a:pt x="1394948" y="537101"/>
                    <a:pt x="1393408" y="540819"/>
                    <a:pt x="1390667" y="543560"/>
                  </a:cubicBezTo>
                  <a:cubicBezTo>
                    <a:pt x="1387925" y="546301"/>
                    <a:pt x="1384208" y="547841"/>
                    <a:pt x="1380331" y="547841"/>
                  </a:cubicBezTo>
                  <a:lnTo>
                    <a:pt x="14617" y="547841"/>
                  </a:lnTo>
                  <a:cubicBezTo>
                    <a:pt x="6544" y="547841"/>
                    <a:pt x="0" y="541297"/>
                    <a:pt x="0" y="533224"/>
                  </a:cubicBezTo>
                  <a:lnTo>
                    <a:pt x="0" y="14617"/>
                  </a:lnTo>
                  <a:cubicBezTo>
                    <a:pt x="0" y="6544"/>
                    <a:pt x="6544" y="0"/>
                    <a:pt x="146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94948" cy="5954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89580" y="6725099"/>
            <a:ext cx="10369720" cy="2052837"/>
            <a:chOff x="0" y="0"/>
            <a:chExt cx="2731120" cy="5406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31120" cy="540665"/>
            </a:xfrm>
            <a:custGeom>
              <a:avLst/>
              <a:gdLst/>
              <a:ahLst/>
              <a:cxnLst/>
              <a:rect r="r" b="b" t="t" l="l"/>
              <a:pathLst>
                <a:path h="540665" w="2731120">
                  <a:moveTo>
                    <a:pt x="7466" y="0"/>
                  </a:moveTo>
                  <a:lnTo>
                    <a:pt x="2723654" y="0"/>
                  </a:lnTo>
                  <a:cubicBezTo>
                    <a:pt x="2725634" y="0"/>
                    <a:pt x="2727533" y="787"/>
                    <a:pt x="2728933" y="2187"/>
                  </a:cubicBezTo>
                  <a:cubicBezTo>
                    <a:pt x="2730333" y="3587"/>
                    <a:pt x="2731120" y="5486"/>
                    <a:pt x="2731120" y="7466"/>
                  </a:cubicBezTo>
                  <a:lnTo>
                    <a:pt x="2731120" y="533199"/>
                  </a:lnTo>
                  <a:cubicBezTo>
                    <a:pt x="2731120" y="537322"/>
                    <a:pt x="2727777" y="540665"/>
                    <a:pt x="2723654" y="540665"/>
                  </a:cubicBezTo>
                  <a:lnTo>
                    <a:pt x="7466" y="540665"/>
                  </a:lnTo>
                  <a:cubicBezTo>
                    <a:pt x="5486" y="540665"/>
                    <a:pt x="3587" y="539878"/>
                    <a:pt x="2187" y="538478"/>
                  </a:cubicBezTo>
                  <a:cubicBezTo>
                    <a:pt x="787" y="537078"/>
                    <a:pt x="0" y="535179"/>
                    <a:pt x="0" y="533199"/>
                  </a:cubicBezTo>
                  <a:lnTo>
                    <a:pt x="0" y="7466"/>
                  </a:lnTo>
                  <a:cubicBezTo>
                    <a:pt x="0" y="5486"/>
                    <a:pt x="787" y="3587"/>
                    <a:pt x="2187" y="2187"/>
                  </a:cubicBezTo>
                  <a:cubicBezTo>
                    <a:pt x="3587" y="787"/>
                    <a:pt x="5486" y="0"/>
                    <a:pt x="74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731120" cy="588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64870" y="6748556"/>
            <a:ext cx="1973223" cy="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b="true" sz="2182" spc="-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Limitations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4870" y="7258230"/>
            <a:ext cx="4786582" cy="126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Working with only 2 years of training data and 1 year for testing, ensuring model generalization.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158582" y="6847723"/>
            <a:ext cx="9831717" cy="16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Employed ensemble method combining Prophet, XGBoost, and Gradient Boosting to leverage strengths of different models.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Used cross-validation in model optimization (implicit in Optuna's optimization process).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Implemented feature engineering to extract maximum information from limited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16885"/>
            <a:ext cx="5296443" cy="562570"/>
            <a:chOff x="0" y="0"/>
            <a:chExt cx="1394948" cy="1481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4948" cy="148166"/>
            </a:xfrm>
            <a:custGeom>
              <a:avLst/>
              <a:gdLst/>
              <a:ahLst/>
              <a:cxnLst/>
              <a:rect r="r" b="b" t="t" l="l"/>
              <a:pathLst>
                <a:path h="148166" w="1394948">
                  <a:moveTo>
                    <a:pt x="14617" y="0"/>
                  </a:moveTo>
                  <a:lnTo>
                    <a:pt x="1380331" y="0"/>
                  </a:lnTo>
                  <a:cubicBezTo>
                    <a:pt x="1388404" y="0"/>
                    <a:pt x="1394948" y="6544"/>
                    <a:pt x="1394948" y="14617"/>
                  </a:cubicBezTo>
                  <a:lnTo>
                    <a:pt x="1394948" y="133549"/>
                  </a:lnTo>
                  <a:cubicBezTo>
                    <a:pt x="1394948" y="137426"/>
                    <a:pt x="1393408" y="141144"/>
                    <a:pt x="1390667" y="143885"/>
                  </a:cubicBezTo>
                  <a:cubicBezTo>
                    <a:pt x="1387925" y="146626"/>
                    <a:pt x="1384208" y="148166"/>
                    <a:pt x="1380331" y="148166"/>
                  </a:cubicBezTo>
                  <a:lnTo>
                    <a:pt x="14617" y="148166"/>
                  </a:lnTo>
                  <a:cubicBezTo>
                    <a:pt x="6544" y="148166"/>
                    <a:pt x="0" y="141622"/>
                    <a:pt x="0" y="133549"/>
                  </a:cubicBezTo>
                  <a:lnTo>
                    <a:pt x="0" y="14617"/>
                  </a:lnTo>
                  <a:cubicBezTo>
                    <a:pt x="0" y="6544"/>
                    <a:pt x="6544" y="0"/>
                    <a:pt x="14617" y="0"/>
                  </a:cubicBezTo>
                  <a:close/>
                </a:path>
              </a:pathLst>
            </a:custGeom>
            <a:solidFill>
              <a:srgbClr val="FF727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4948" cy="19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89580" y="2216885"/>
            <a:ext cx="10369720" cy="562570"/>
            <a:chOff x="0" y="0"/>
            <a:chExt cx="2731120" cy="1481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1120" cy="148166"/>
            </a:xfrm>
            <a:custGeom>
              <a:avLst/>
              <a:gdLst/>
              <a:ahLst/>
              <a:cxnLst/>
              <a:rect r="r" b="b" t="t" l="l"/>
              <a:pathLst>
                <a:path h="148166" w="2731120">
                  <a:moveTo>
                    <a:pt x="7466" y="0"/>
                  </a:moveTo>
                  <a:lnTo>
                    <a:pt x="2723654" y="0"/>
                  </a:lnTo>
                  <a:cubicBezTo>
                    <a:pt x="2725634" y="0"/>
                    <a:pt x="2727533" y="787"/>
                    <a:pt x="2728933" y="2187"/>
                  </a:cubicBezTo>
                  <a:cubicBezTo>
                    <a:pt x="2730333" y="3587"/>
                    <a:pt x="2731120" y="5486"/>
                    <a:pt x="2731120" y="7466"/>
                  </a:cubicBezTo>
                  <a:lnTo>
                    <a:pt x="2731120" y="140701"/>
                  </a:lnTo>
                  <a:cubicBezTo>
                    <a:pt x="2731120" y="142681"/>
                    <a:pt x="2730333" y="144580"/>
                    <a:pt x="2728933" y="145980"/>
                  </a:cubicBezTo>
                  <a:cubicBezTo>
                    <a:pt x="2727533" y="147380"/>
                    <a:pt x="2725634" y="148166"/>
                    <a:pt x="2723654" y="148166"/>
                  </a:cubicBezTo>
                  <a:lnTo>
                    <a:pt x="7466" y="148166"/>
                  </a:lnTo>
                  <a:cubicBezTo>
                    <a:pt x="5486" y="148166"/>
                    <a:pt x="3587" y="147380"/>
                    <a:pt x="2187" y="145980"/>
                  </a:cubicBezTo>
                  <a:cubicBezTo>
                    <a:pt x="787" y="144580"/>
                    <a:pt x="0" y="142681"/>
                    <a:pt x="0" y="140701"/>
                  </a:cubicBezTo>
                  <a:lnTo>
                    <a:pt x="0" y="7466"/>
                  </a:lnTo>
                  <a:cubicBezTo>
                    <a:pt x="0" y="5486"/>
                    <a:pt x="787" y="3587"/>
                    <a:pt x="2187" y="2187"/>
                  </a:cubicBezTo>
                  <a:cubicBezTo>
                    <a:pt x="3587" y="787"/>
                    <a:pt x="5486" y="0"/>
                    <a:pt x="7466" y="0"/>
                  </a:cubicBezTo>
                  <a:close/>
                </a:path>
              </a:pathLst>
            </a:custGeom>
            <a:solidFill>
              <a:srgbClr val="FF727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31120" cy="195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252624"/>
            <a:ext cx="5296443" cy="1661708"/>
            <a:chOff x="0" y="0"/>
            <a:chExt cx="1394948" cy="4376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948" cy="437652"/>
            </a:xfrm>
            <a:custGeom>
              <a:avLst/>
              <a:gdLst/>
              <a:ahLst/>
              <a:cxnLst/>
              <a:rect r="r" b="b" t="t" l="l"/>
              <a:pathLst>
                <a:path h="437652" w="1394948">
                  <a:moveTo>
                    <a:pt x="14617" y="0"/>
                  </a:moveTo>
                  <a:lnTo>
                    <a:pt x="1380331" y="0"/>
                  </a:lnTo>
                  <a:cubicBezTo>
                    <a:pt x="1388404" y="0"/>
                    <a:pt x="1394948" y="6544"/>
                    <a:pt x="1394948" y="14617"/>
                  </a:cubicBezTo>
                  <a:lnTo>
                    <a:pt x="1394948" y="423034"/>
                  </a:lnTo>
                  <a:cubicBezTo>
                    <a:pt x="1394948" y="426911"/>
                    <a:pt x="1393408" y="430629"/>
                    <a:pt x="1390667" y="433370"/>
                  </a:cubicBezTo>
                  <a:cubicBezTo>
                    <a:pt x="1387925" y="436112"/>
                    <a:pt x="1384208" y="437652"/>
                    <a:pt x="1380331" y="437652"/>
                  </a:cubicBezTo>
                  <a:lnTo>
                    <a:pt x="14617" y="437652"/>
                  </a:lnTo>
                  <a:cubicBezTo>
                    <a:pt x="6544" y="437652"/>
                    <a:pt x="0" y="431107"/>
                    <a:pt x="0" y="423034"/>
                  </a:cubicBezTo>
                  <a:lnTo>
                    <a:pt x="0" y="14617"/>
                  </a:lnTo>
                  <a:cubicBezTo>
                    <a:pt x="0" y="6544"/>
                    <a:pt x="6544" y="0"/>
                    <a:pt x="146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394948" cy="48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89580" y="3279873"/>
            <a:ext cx="10369720" cy="2102058"/>
            <a:chOff x="0" y="0"/>
            <a:chExt cx="2731120" cy="5536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31120" cy="553628"/>
            </a:xfrm>
            <a:custGeom>
              <a:avLst/>
              <a:gdLst/>
              <a:ahLst/>
              <a:cxnLst/>
              <a:rect r="r" b="b" t="t" l="l"/>
              <a:pathLst>
                <a:path h="553628" w="2731120">
                  <a:moveTo>
                    <a:pt x="7466" y="0"/>
                  </a:moveTo>
                  <a:lnTo>
                    <a:pt x="2723654" y="0"/>
                  </a:lnTo>
                  <a:cubicBezTo>
                    <a:pt x="2725634" y="0"/>
                    <a:pt x="2727533" y="787"/>
                    <a:pt x="2728933" y="2187"/>
                  </a:cubicBezTo>
                  <a:cubicBezTo>
                    <a:pt x="2730333" y="3587"/>
                    <a:pt x="2731120" y="5486"/>
                    <a:pt x="2731120" y="7466"/>
                  </a:cubicBezTo>
                  <a:lnTo>
                    <a:pt x="2731120" y="546163"/>
                  </a:lnTo>
                  <a:cubicBezTo>
                    <a:pt x="2731120" y="548143"/>
                    <a:pt x="2730333" y="550042"/>
                    <a:pt x="2728933" y="551442"/>
                  </a:cubicBezTo>
                  <a:cubicBezTo>
                    <a:pt x="2727533" y="552842"/>
                    <a:pt x="2725634" y="553628"/>
                    <a:pt x="2723654" y="553628"/>
                  </a:cubicBezTo>
                  <a:lnTo>
                    <a:pt x="7466" y="553628"/>
                  </a:lnTo>
                  <a:cubicBezTo>
                    <a:pt x="3343" y="553628"/>
                    <a:pt x="0" y="550286"/>
                    <a:pt x="0" y="546163"/>
                  </a:cubicBezTo>
                  <a:lnTo>
                    <a:pt x="0" y="7466"/>
                  </a:lnTo>
                  <a:cubicBezTo>
                    <a:pt x="0" y="5486"/>
                    <a:pt x="787" y="3587"/>
                    <a:pt x="2187" y="2187"/>
                  </a:cubicBezTo>
                  <a:cubicBezTo>
                    <a:pt x="3587" y="787"/>
                    <a:pt x="5486" y="0"/>
                    <a:pt x="74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31120" cy="601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01040" y="2263818"/>
            <a:ext cx="4824103" cy="41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b="true" sz="2450" spc="-2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15817" y="2267359"/>
            <a:ext cx="1124426" cy="41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b="true" sz="2450" spc="-2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4870" y="3303330"/>
            <a:ext cx="3258979" cy="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b="true" sz="2182" spc="-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Significant Negative Values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4870" y="3813004"/>
            <a:ext cx="4786582" cy="84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Handling and interpreting significant negative values in the sales data.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2789" y="843431"/>
            <a:ext cx="11439329" cy="10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b="true" sz="6867" spc="-75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Challenges and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58582" y="3402497"/>
            <a:ext cx="9831717" cy="16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Filtered out negative amounts at the beginning of preprocessing: </a:t>
            </a:r>
          </a:p>
          <a:p>
            <a:pPr algn="l">
              <a:lnSpc>
                <a:spcPts val="3413"/>
              </a:lnSpc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self.df = self.df[self.df['Amount'] &gt;= 0]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Implemented outlier handling using IQR method to clip extreme values.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a warning system to alert if negative values persist after aggregation.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5934380"/>
            <a:ext cx="5296443" cy="1588417"/>
            <a:chOff x="0" y="0"/>
            <a:chExt cx="1394948" cy="41834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94948" cy="418349"/>
            </a:xfrm>
            <a:custGeom>
              <a:avLst/>
              <a:gdLst/>
              <a:ahLst/>
              <a:cxnLst/>
              <a:rect r="r" b="b" t="t" l="l"/>
              <a:pathLst>
                <a:path h="418349" w="1394948">
                  <a:moveTo>
                    <a:pt x="14617" y="0"/>
                  </a:moveTo>
                  <a:lnTo>
                    <a:pt x="1380331" y="0"/>
                  </a:lnTo>
                  <a:cubicBezTo>
                    <a:pt x="1388404" y="0"/>
                    <a:pt x="1394948" y="6544"/>
                    <a:pt x="1394948" y="14617"/>
                  </a:cubicBezTo>
                  <a:lnTo>
                    <a:pt x="1394948" y="403731"/>
                  </a:lnTo>
                  <a:cubicBezTo>
                    <a:pt x="1394948" y="407608"/>
                    <a:pt x="1393408" y="411326"/>
                    <a:pt x="1390667" y="414067"/>
                  </a:cubicBezTo>
                  <a:cubicBezTo>
                    <a:pt x="1387925" y="416809"/>
                    <a:pt x="1384208" y="418349"/>
                    <a:pt x="1380331" y="418349"/>
                  </a:cubicBezTo>
                  <a:lnTo>
                    <a:pt x="14617" y="418349"/>
                  </a:lnTo>
                  <a:cubicBezTo>
                    <a:pt x="6544" y="418349"/>
                    <a:pt x="0" y="411804"/>
                    <a:pt x="0" y="403731"/>
                  </a:cubicBezTo>
                  <a:lnTo>
                    <a:pt x="0" y="14617"/>
                  </a:lnTo>
                  <a:cubicBezTo>
                    <a:pt x="0" y="6544"/>
                    <a:pt x="6544" y="0"/>
                    <a:pt x="146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94948" cy="465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89580" y="5961629"/>
            <a:ext cx="10369720" cy="2052837"/>
            <a:chOff x="0" y="0"/>
            <a:chExt cx="2731120" cy="5406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31120" cy="540665"/>
            </a:xfrm>
            <a:custGeom>
              <a:avLst/>
              <a:gdLst/>
              <a:ahLst/>
              <a:cxnLst/>
              <a:rect r="r" b="b" t="t" l="l"/>
              <a:pathLst>
                <a:path h="540665" w="2731120">
                  <a:moveTo>
                    <a:pt x="7466" y="0"/>
                  </a:moveTo>
                  <a:lnTo>
                    <a:pt x="2723654" y="0"/>
                  </a:lnTo>
                  <a:cubicBezTo>
                    <a:pt x="2725634" y="0"/>
                    <a:pt x="2727533" y="787"/>
                    <a:pt x="2728933" y="2187"/>
                  </a:cubicBezTo>
                  <a:cubicBezTo>
                    <a:pt x="2730333" y="3587"/>
                    <a:pt x="2731120" y="5486"/>
                    <a:pt x="2731120" y="7466"/>
                  </a:cubicBezTo>
                  <a:lnTo>
                    <a:pt x="2731120" y="533199"/>
                  </a:lnTo>
                  <a:cubicBezTo>
                    <a:pt x="2731120" y="537322"/>
                    <a:pt x="2727777" y="540665"/>
                    <a:pt x="2723654" y="540665"/>
                  </a:cubicBezTo>
                  <a:lnTo>
                    <a:pt x="7466" y="540665"/>
                  </a:lnTo>
                  <a:cubicBezTo>
                    <a:pt x="5486" y="540665"/>
                    <a:pt x="3587" y="539878"/>
                    <a:pt x="2187" y="538478"/>
                  </a:cubicBezTo>
                  <a:cubicBezTo>
                    <a:pt x="787" y="537078"/>
                    <a:pt x="0" y="535179"/>
                    <a:pt x="0" y="533199"/>
                  </a:cubicBezTo>
                  <a:lnTo>
                    <a:pt x="0" y="7466"/>
                  </a:lnTo>
                  <a:cubicBezTo>
                    <a:pt x="0" y="5486"/>
                    <a:pt x="787" y="3587"/>
                    <a:pt x="2187" y="2187"/>
                  </a:cubicBezTo>
                  <a:cubicBezTo>
                    <a:pt x="3587" y="787"/>
                    <a:pt x="5486" y="0"/>
                    <a:pt x="74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7272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731120" cy="5882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64870" y="5985086"/>
            <a:ext cx="2098000" cy="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7"/>
              </a:lnSpc>
            </a:pPr>
            <a:r>
              <a:rPr lang="en-US" b="true" sz="2182" spc="-24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Limited Variables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4870" y="6494760"/>
            <a:ext cx="4786582" cy="126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Lack of internal variables, necessity to incorporate external economic indicators.</a:t>
            </a:r>
          </a:p>
          <a:p>
            <a:pPr algn="l">
              <a:lnSpc>
                <a:spcPts val="341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158582" y="6084253"/>
            <a:ext cx="9831717" cy="169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Integrated Malaysian economic indicators (leading, coincident, lagging indices) from external data source.</a:t>
            </a:r>
          </a:p>
          <a:p>
            <a:pPr algn="l" marL="427921" indent="-213960" lvl="1">
              <a:lnSpc>
                <a:spcPts val="3413"/>
              </a:lnSpc>
              <a:buFont typeface="Arial"/>
              <a:buChar char="•"/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Added these indicators as features in all models:</a:t>
            </a:r>
          </a:p>
          <a:p>
            <a:pPr algn="l">
              <a:lnSpc>
                <a:spcPts val="3413"/>
              </a:lnSpc>
            </a:pP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     </a:t>
            </a:r>
            <a:r>
              <a:rPr lang="en-US" sz="1982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For Prophet: model.add_regressor(column)</a:t>
            </a:r>
          </a:p>
        </p:txBody>
      </p:sp>
    </p:spTree>
  </p:cSld>
  <p:clrMapOvr>
    <a:masterClrMapping/>
  </p:clrMapOvr>
  <p:transition spd="med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52623" y="3050607"/>
            <a:ext cx="6705793" cy="6017193"/>
            <a:chOff x="0" y="0"/>
            <a:chExt cx="960162" cy="861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0162" cy="861566"/>
            </a:xfrm>
            <a:custGeom>
              <a:avLst/>
              <a:gdLst/>
              <a:ahLst/>
              <a:cxnLst/>
              <a:rect r="r" b="b" t="t" l="l"/>
              <a:pathLst>
                <a:path h="861566" w="960162">
                  <a:moveTo>
                    <a:pt x="115451" y="0"/>
                  </a:moveTo>
                  <a:lnTo>
                    <a:pt x="844711" y="0"/>
                  </a:lnTo>
                  <a:cubicBezTo>
                    <a:pt x="908473" y="0"/>
                    <a:pt x="960162" y="51689"/>
                    <a:pt x="960162" y="115451"/>
                  </a:cubicBezTo>
                  <a:lnTo>
                    <a:pt x="960162" y="746114"/>
                  </a:lnTo>
                  <a:cubicBezTo>
                    <a:pt x="960162" y="809876"/>
                    <a:pt x="908473" y="861566"/>
                    <a:pt x="844711" y="861566"/>
                  </a:cubicBezTo>
                  <a:lnTo>
                    <a:pt x="115451" y="861566"/>
                  </a:lnTo>
                  <a:cubicBezTo>
                    <a:pt x="51689" y="861566"/>
                    <a:pt x="0" y="809876"/>
                    <a:pt x="0" y="746114"/>
                  </a:cubicBezTo>
                  <a:lnTo>
                    <a:pt x="0" y="115451"/>
                  </a:lnTo>
                  <a:cubicBezTo>
                    <a:pt x="0" y="51689"/>
                    <a:pt x="51689" y="0"/>
                    <a:pt x="115451" y="0"/>
                  </a:cubicBezTo>
                  <a:close/>
                </a:path>
              </a:pathLst>
            </a:custGeom>
            <a:blipFill>
              <a:blip r:embed="rId3"/>
              <a:stretch>
                <a:fillRect l="-8105" t="0" r="-13977" b="0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2252623" y="1120529"/>
            <a:ext cx="3982283" cy="10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b="true" sz="6867" spc="-75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636826" y="3050607"/>
            <a:ext cx="5972791" cy="1824226"/>
            <a:chOff x="0" y="0"/>
            <a:chExt cx="7963721" cy="243230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963721" cy="2432301"/>
              <a:chOff x="0" y="0"/>
              <a:chExt cx="1573081" cy="48045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73081" cy="480455"/>
              </a:xfrm>
              <a:custGeom>
                <a:avLst/>
                <a:gdLst/>
                <a:ahLst/>
                <a:cxnLst/>
                <a:rect r="r" b="b" t="t" l="l"/>
                <a:pathLst>
                  <a:path h="480455" w="1573081">
                    <a:moveTo>
                      <a:pt x="95919" y="0"/>
                    </a:moveTo>
                    <a:lnTo>
                      <a:pt x="1477162" y="0"/>
                    </a:lnTo>
                    <a:cubicBezTo>
                      <a:pt x="1530136" y="0"/>
                      <a:pt x="1573081" y="42944"/>
                      <a:pt x="1573081" y="95919"/>
                    </a:cubicBezTo>
                    <a:lnTo>
                      <a:pt x="1573081" y="384536"/>
                    </a:lnTo>
                    <a:cubicBezTo>
                      <a:pt x="1573081" y="409975"/>
                      <a:pt x="1562975" y="434372"/>
                      <a:pt x="1544987" y="452361"/>
                    </a:cubicBezTo>
                    <a:cubicBezTo>
                      <a:pt x="1526999" y="470349"/>
                      <a:pt x="1502601" y="480455"/>
                      <a:pt x="1477162" y="480455"/>
                    </a:cubicBezTo>
                    <a:lnTo>
                      <a:pt x="95919" y="480455"/>
                    </a:lnTo>
                    <a:cubicBezTo>
                      <a:pt x="70479" y="480455"/>
                      <a:pt x="46082" y="470349"/>
                      <a:pt x="28094" y="452361"/>
                    </a:cubicBezTo>
                    <a:cubicBezTo>
                      <a:pt x="10106" y="434372"/>
                      <a:pt x="0" y="409975"/>
                      <a:pt x="0" y="384536"/>
                    </a:cubicBezTo>
                    <a:lnTo>
                      <a:pt x="0" y="95919"/>
                    </a:lnTo>
                    <a:cubicBezTo>
                      <a:pt x="0" y="70479"/>
                      <a:pt x="10106" y="46082"/>
                      <a:pt x="28094" y="28094"/>
                    </a:cubicBezTo>
                    <a:cubicBezTo>
                      <a:pt x="46082" y="10106"/>
                      <a:pt x="70479" y="0"/>
                      <a:pt x="95919" y="0"/>
                    </a:cubicBezTo>
                    <a:close/>
                  </a:path>
                </a:pathLst>
              </a:custGeom>
              <a:solidFill>
                <a:srgbClr val="FF727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573081" cy="5185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4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753519"/>
              <a:ext cx="7963721" cy="909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0"/>
                </a:lnSpc>
                <a:spcBef>
                  <a:spcPct val="0"/>
                </a:spcBef>
              </a:pPr>
              <a:r>
                <a:rPr lang="en-US" sz="2029" spc="-22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Create a machine learning model that accurately forecasts third-year sales.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36826" y="7243574"/>
            <a:ext cx="5972791" cy="1824226"/>
            <a:chOff x="0" y="0"/>
            <a:chExt cx="7963721" cy="2432301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963721" cy="2432301"/>
              <a:chOff x="0" y="0"/>
              <a:chExt cx="1573081" cy="48045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73081" cy="480455"/>
              </a:xfrm>
              <a:custGeom>
                <a:avLst/>
                <a:gdLst/>
                <a:ahLst/>
                <a:cxnLst/>
                <a:rect r="r" b="b" t="t" l="l"/>
                <a:pathLst>
                  <a:path h="480455" w="1573081">
                    <a:moveTo>
                      <a:pt x="95919" y="0"/>
                    </a:moveTo>
                    <a:lnTo>
                      <a:pt x="1477162" y="0"/>
                    </a:lnTo>
                    <a:cubicBezTo>
                      <a:pt x="1530136" y="0"/>
                      <a:pt x="1573081" y="42944"/>
                      <a:pt x="1573081" y="95919"/>
                    </a:cubicBezTo>
                    <a:lnTo>
                      <a:pt x="1573081" y="384536"/>
                    </a:lnTo>
                    <a:cubicBezTo>
                      <a:pt x="1573081" y="409975"/>
                      <a:pt x="1562975" y="434372"/>
                      <a:pt x="1544987" y="452361"/>
                    </a:cubicBezTo>
                    <a:cubicBezTo>
                      <a:pt x="1526999" y="470349"/>
                      <a:pt x="1502601" y="480455"/>
                      <a:pt x="1477162" y="480455"/>
                    </a:cubicBezTo>
                    <a:lnTo>
                      <a:pt x="95919" y="480455"/>
                    </a:lnTo>
                    <a:cubicBezTo>
                      <a:pt x="70479" y="480455"/>
                      <a:pt x="46082" y="470349"/>
                      <a:pt x="28094" y="452361"/>
                    </a:cubicBezTo>
                    <a:cubicBezTo>
                      <a:pt x="10106" y="434372"/>
                      <a:pt x="0" y="409975"/>
                      <a:pt x="0" y="384536"/>
                    </a:cubicBezTo>
                    <a:lnTo>
                      <a:pt x="0" y="95919"/>
                    </a:lnTo>
                    <a:cubicBezTo>
                      <a:pt x="0" y="70479"/>
                      <a:pt x="10106" y="46082"/>
                      <a:pt x="28094" y="28094"/>
                    </a:cubicBezTo>
                    <a:cubicBezTo>
                      <a:pt x="46082" y="10106"/>
                      <a:pt x="70479" y="0"/>
                      <a:pt x="95919" y="0"/>
                    </a:cubicBezTo>
                    <a:close/>
                  </a:path>
                </a:pathLst>
              </a:custGeom>
              <a:solidFill>
                <a:srgbClr val="FF727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573081" cy="5185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4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62511" y="753519"/>
              <a:ext cx="7438699" cy="909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0"/>
                </a:lnSpc>
                <a:spcBef>
                  <a:spcPct val="0"/>
                </a:spcBef>
              </a:pPr>
              <a:r>
                <a:rPr lang="en-US" sz="2029" spc="-22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Incorporate relevant factors like seasonality and trends for reliable predictions.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36826" y="5147091"/>
            <a:ext cx="5972791" cy="1824226"/>
            <a:chOff x="0" y="0"/>
            <a:chExt cx="7963721" cy="2432301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963721" cy="2432301"/>
              <a:chOff x="0" y="0"/>
              <a:chExt cx="1573081" cy="480455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573081" cy="480455"/>
              </a:xfrm>
              <a:custGeom>
                <a:avLst/>
                <a:gdLst/>
                <a:ahLst/>
                <a:cxnLst/>
                <a:rect r="r" b="b" t="t" l="l"/>
                <a:pathLst>
                  <a:path h="480455" w="1573081">
                    <a:moveTo>
                      <a:pt x="95919" y="0"/>
                    </a:moveTo>
                    <a:lnTo>
                      <a:pt x="1477162" y="0"/>
                    </a:lnTo>
                    <a:cubicBezTo>
                      <a:pt x="1530136" y="0"/>
                      <a:pt x="1573081" y="42944"/>
                      <a:pt x="1573081" y="95919"/>
                    </a:cubicBezTo>
                    <a:lnTo>
                      <a:pt x="1573081" y="384536"/>
                    </a:lnTo>
                    <a:cubicBezTo>
                      <a:pt x="1573081" y="409975"/>
                      <a:pt x="1562975" y="434372"/>
                      <a:pt x="1544987" y="452361"/>
                    </a:cubicBezTo>
                    <a:cubicBezTo>
                      <a:pt x="1526999" y="470349"/>
                      <a:pt x="1502601" y="480455"/>
                      <a:pt x="1477162" y="480455"/>
                    </a:cubicBezTo>
                    <a:lnTo>
                      <a:pt x="95919" y="480455"/>
                    </a:lnTo>
                    <a:cubicBezTo>
                      <a:pt x="70479" y="480455"/>
                      <a:pt x="46082" y="470349"/>
                      <a:pt x="28094" y="452361"/>
                    </a:cubicBezTo>
                    <a:cubicBezTo>
                      <a:pt x="10106" y="434372"/>
                      <a:pt x="0" y="409975"/>
                      <a:pt x="0" y="384536"/>
                    </a:cubicBezTo>
                    <a:lnTo>
                      <a:pt x="0" y="95919"/>
                    </a:lnTo>
                    <a:cubicBezTo>
                      <a:pt x="0" y="70479"/>
                      <a:pt x="10106" y="46082"/>
                      <a:pt x="28094" y="28094"/>
                    </a:cubicBezTo>
                    <a:cubicBezTo>
                      <a:pt x="46082" y="10106"/>
                      <a:pt x="70479" y="0"/>
                      <a:pt x="95919" y="0"/>
                    </a:cubicBezTo>
                    <a:close/>
                  </a:path>
                </a:pathLst>
              </a:custGeom>
              <a:solidFill>
                <a:srgbClr val="FF727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573081" cy="5185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4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753519"/>
              <a:ext cx="7963721" cy="909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40"/>
                </a:lnSpc>
                <a:spcBef>
                  <a:spcPct val="0"/>
                </a:spcBef>
              </a:pPr>
              <a:r>
                <a:rPr lang="en-US" sz="2029" spc="-22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Evaluate the model's performance based on its predictive capability and real-world applicability.</a:t>
              </a:r>
            </a:p>
          </p:txBody>
        </p:sp>
      </p:grp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8205974" y="2031873"/>
          <a:ext cx="9353252" cy="6993701"/>
        </p:xfrm>
        <a:graphic>
          <a:graphicData uri="http://schemas.openxmlformats.org/drawingml/2006/table">
            <a:tbl>
              <a:tblPr/>
              <a:tblGrid>
                <a:gridCol w="2007999"/>
                <a:gridCol w="4227502"/>
                <a:gridCol w="3117751"/>
              </a:tblGrid>
              <a:tr h="9041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 b="true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Dataset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 b="true">
                          <a:solidFill>
                            <a:srgbClr val="000000"/>
                          </a:solidFill>
                          <a:latin typeface="HK Grotesk Bold"/>
                          <a:ea typeface="HK Grotesk Bold"/>
                          <a:cs typeface="HK Grotesk Bold"/>
                          <a:sym typeface="HK Grotesk Bold"/>
                        </a:rPr>
                        <a:t>Dataset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9041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Total rows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175,514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417,319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291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Total columns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301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Memory usage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8.0 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19.1MB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2914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Missing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384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3011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Negative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482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17"/>
                        </a:lnSpc>
                        <a:defRPr/>
                      </a:pPr>
                      <a:r>
                        <a:rPr lang="en-US" sz="1941">
                          <a:solidFill>
                            <a:srgbClr val="000000"/>
                          </a:solidFill>
                          <a:latin typeface="HK Grotesk"/>
                          <a:ea typeface="HK Grotesk"/>
                          <a:cs typeface="HK Grotesk"/>
                          <a:sym typeface="HK Grotesk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396937"/>
            <a:ext cx="5327214" cy="1136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82"/>
              </a:lnSpc>
              <a:spcBef>
                <a:spcPct val="0"/>
              </a:spcBef>
            </a:pPr>
            <a:r>
              <a:rPr lang="en-US" b="true" sz="6630" spc="-72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Overview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54657" y="3464436"/>
            <a:ext cx="7132692" cy="5405669"/>
            <a:chOff x="0" y="0"/>
            <a:chExt cx="9510256" cy="7207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10256" cy="7207559"/>
            </a:xfrm>
            <a:custGeom>
              <a:avLst/>
              <a:gdLst/>
              <a:ahLst/>
              <a:cxnLst/>
              <a:rect r="r" b="b" t="t" l="l"/>
              <a:pathLst>
                <a:path h="7207559" w="9510256">
                  <a:moveTo>
                    <a:pt x="0" y="0"/>
                  </a:moveTo>
                  <a:lnTo>
                    <a:pt x="9510256" y="0"/>
                  </a:lnTo>
                  <a:lnTo>
                    <a:pt x="9510256" y="7207559"/>
                  </a:lnTo>
                  <a:lnTo>
                    <a:pt x="0" y="7207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med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50786" y="1319584"/>
            <a:ext cx="4367898" cy="1281930"/>
            <a:chOff x="0" y="0"/>
            <a:chExt cx="676702" cy="19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6702" cy="198605"/>
            </a:xfrm>
            <a:custGeom>
              <a:avLst/>
              <a:gdLst/>
              <a:ahLst/>
              <a:cxnLst/>
              <a:rect r="r" b="b" t="t" l="l"/>
              <a:pathLst>
                <a:path h="198605" w="676702">
                  <a:moveTo>
                    <a:pt x="56719" y="0"/>
                  </a:moveTo>
                  <a:lnTo>
                    <a:pt x="619983" y="0"/>
                  </a:lnTo>
                  <a:cubicBezTo>
                    <a:pt x="651308" y="0"/>
                    <a:pt x="676702" y="25394"/>
                    <a:pt x="676702" y="56719"/>
                  </a:cubicBezTo>
                  <a:lnTo>
                    <a:pt x="676702" y="141886"/>
                  </a:lnTo>
                  <a:cubicBezTo>
                    <a:pt x="676702" y="156929"/>
                    <a:pt x="670726" y="171355"/>
                    <a:pt x="660089" y="181992"/>
                  </a:cubicBezTo>
                  <a:cubicBezTo>
                    <a:pt x="649452" y="192629"/>
                    <a:pt x="635026" y="198605"/>
                    <a:pt x="619983" y="198605"/>
                  </a:cubicBezTo>
                  <a:lnTo>
                    <a:pt x="56719" y="198605"/>
                  </a:lnTo>
                  <a:cubicBezTo>
                    <a:pt x="41676" y="198605"/>
                    <a:pt x="27249" y="192629"/>
                    <a:pt x="16613" y="181992"/>
                  </a:cubicBezTo>
                  <a:cubicBezTo>
                    <a:pt x="5976" y="171355"/>
                    <a:pt x="0" y="156929"/>
                    <a:pt x="0" y="141886"/>
                  </a:cubicBezTo>
                  <a:lnTo>
                    <a:pt x="0" y="56719"/>
                  </a:lnTo>
                  <a:cubicBezTo>
                    <a:pt x="0" y="41676"/>
                    <a:pt x="5976" y="27249"/>
                    <a:pt x="16613" y="16613"/>
                  </a:cubicBezTo>
                  <a:cubicBezTo>
                    <a:pt x="27249" y="5976"/>
                    <a:pt x="41676" y="0"/>
                    <a:pt x="5671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3657" r="0" b="-33352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969316" y="3725405"/>
            <a:ext cx="2824501" cy="3114019"/>
            <a:chOff x="0" y="0"/>
            <a:chExt cx="3766001" cy="41520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380908" y="1449349"/>
              <a:ext cx="3004185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929" spc="-2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Date Standardization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02325" y="-85725"/>
              <a:ext cx="961351" cy="82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3"/>
                </a:lnSpc>
              </a:pPr>
              <a:r>
                <a:rPr lang="en-US" b="true" sz="3659" spc="-4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66666"/>
              <a:ext cx="3766001" cy="1685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2831" indent="-141416" lvl="1">
                <a:lnSpc>
                  <a:spcPts val="2081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Removed unnecessary time information from "Date" column.</a:t>
              </a:r>
            </a:p>
            <a:p>
              <a:pPr algn="l" marL="282831" indent="-141416" lvl="1">
                <a:lnSpc>
                  <a:spcPts val="2081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Converted "Date" to a standardized datetime format for time-series analysis.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10938" y="3725405"/>
            <a:ext cx="2824501" cy="3234766"/>
            <a:chOff x="0" y="0"/>
            <a:chExt cx="3766001" cy="431302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348999" y="1449349"/>
              <a:ext cx="3068002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929" spc="-2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Column Management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02325" y="-85725"/>
              <a:ext cx="961351" cy="82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3"/>
                </a:lnSpc>
              </a:pPr>
              <a:r>
                <a:rPr lang="en-US" b="true" sz="3659" spc="-4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47616"/>
              <a:ext cx="3766001" cy="1865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Removed redundant original "Date" column.</a:t>
              </a:r>
            </a:p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Reordered columns to place "DATE" (datetime format) as the first column for clarity.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52561" y="3725405"/>
            <a:ext cx="2824501" cy="3532645"/>
            <a:chOff x="0" y="0"/>
            <a:chExt cx="3766001" cy="471019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55556" y="1465521"/>
              <a:ext cx="3457099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929" spc="-2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Handling Missing Values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03430" y="-85725"/>
              <a:ext cx="961351" cy="82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3"/>
                </a:lnSpc>
              </a:pPr>
              <a:r>
                <a:rPr lang="en-US" b="true" sz="3659" spc="-4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463788"/>
              <a:ext cx="3766001" cy="2246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Analyzed missing values in Dataset 1 (affected rows, columns, nature).</a:t>
              </a:r>
            </a:p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Removed rows with missing values in key columns ("ProductId", "Quantity", "Amount") to ensure data integrity for analysis.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80927" y="3287356"/>
            <a:ext cx="1451014" cy="145101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56059" y="3287356"/>
            <a:ext cx="1451014" cy="145101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97682" y="3296881"/>
            <a:ext cx="1451014" cy="145101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339304" y="3275227"/>
            <a:ext cx="1451014" cy="1451014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-5400000">
            <a:off x="4110642" y="5105447"/>
            <a:ext cx="5425641" cy="10254648"/>
          </a:xfrm>
          <a:custGeom>
            <a:avLst/>
            <a:gdLst/>
            <a:ahLst/>
            <a:cxnLst/>
            <a:rect r="r" b="b" t="t" l="l"/>
            <a:pathLst>
              <a:path h="10254648" w="5425641">
                <a:moveTo>
                  <a:pt x="0" y="0"/>
                </a:moveTo>
                <a:lnTo>
                  <a:pt x="5425641" y="0"/>
                </a:lnTo>
                <a:lnTo>
                  <a:pt x="5425641" y="10254648"/>
                </a:lnTo>
                <a:lnTo>
                  <a:pt x="0" y="10254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969316" y="1401937"/>
            <a:ext cx="9607471" cy="1079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1"/>
              </a:lnSpc>
            </a:pPr>
            <a:r>
              <a:rPr lang="en-US" b="true" sz="6867" spc="-75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Preprocessing Steps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494183" y="3725405"/>
            <a:ext cx="2824501" cy="5532895"/>
            <a:chOff x="0" y="0"/>
            <a:chExt cx="3766001" cy="737719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70228" y="1465521"/>
              <a:ext cx="3627755" cy="439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b="true" sz="1929" spc="-21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Handling Negative Values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03430" y="-85725"/>
              <a:ext cx="961351" cy="82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3"/>
                </a:lnSpc>
              </a:pPr>
              <a:r>
                <a:rPr lang="en-US" b="true" sz="3659" spc="-40">
                  <a:solidFill>
                    <a:srgbClr val="FFFFFF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463788"/>
              <a:ext cx="3766001" cy="49134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Identified and addressed presence of extreme negative values in sales data (especially Dataset 1).</a:t>
              </a:r>
            </a:p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Explained the rationale for removing all negative values from both datasets (data integrity, statistical distortion, forecasting accuracy, business logic, standardization, simplicity).</a:t>
              </a:r>
            </a:p>
            <a:p>
              <a:pPr algn="l" marL="282831" indent="-141416" lvl="1">
                <a:lnSpc>
                  <a:spcPts val="2255"/>
                </a:lnSpc>
                <a:buFont typeface="Arial"/>
                <a:buChar char="•"/>
              </a:pPr>
              <a:r>
                <a:rPr lang="en-US" sz="1310" spc="-14">
                  <a:solidFill>
                    <a:srgbClr val="FFFFFF"/>
                  </a:solidFill>
                  <a:latin typeface="HK Grotesk"/>
                  <a:ea typeface="HK Grotesk"/>
                  <a:cs typeface="HK Grotesk"/>
                  <a:sym typeface="HK Grotesk"/>
                </a:rPr>
                <a:t>Highlighted the impact (number of rows removed) and justification for this approach.</a:t>
              </a:r>
            </a:p>
            <a:p>
              <a:pPr algn="l">
                <a:lnSpc>
                  <a:spcPts val="2255"/>
                </a:lnSpc>
              </a:pPr>
            </a:p>
          </p:txBody>
        </p:sp>
      </p:grp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9551" y="1409700"/>
            <a:ext cx="6231838" cy="1698137"/>
            <a:chOff x="0" y="0"/>
            <a:chExt cx="960749" cy="261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0749" cy="261798"/>
            </a:xfrm>
            <a:custGeom>
              <a:avLst/>
              <a:gdLst/>
              <a:ahLst/>
              <a:cxnLst/>
              <a:rect r="r" b="b" t="t" l="l"/>
              <a:pathLst>
                <a:path h="261798" w="960749">
                  <a:moveTo>
                    <a:pt x="39754" y="0"/>
                  </a:moveTo>
                  <a:lnTo>
                    <a:pt x="920995" y="0"/>
                  </a:lnTo>
                  <a:cubicBezTo>
                    <a:pt x="942951" y="0"/>
                    <a:pt x="960749" y="17799"/>
                    <a:pt x="960749" y="39754"/>
                  </a:cubicBezTo>
                  <a:lnTo>
                    <a:pt x="960749" y="222044"/>
                  </a:lnTo>
                  <a:cubicBezTo>
                    <a:pt x="960749" y="232588"/>
                    <a:pt x="956561" y="242699"/>
                    <a:pt x="949105" y="250154"/>
                  </a:cubicBezTo>
                  <a:cubicBezTo>
                    <a:pt x="941650" y="257610"/>
                    <a:pt x="931538" y="261798"/>
                    <a:pt x="920995" y="261798"/>
                  </a:cubicBezTo>
                  <a:lnTo>
                    <a:pt x="39754" y="261798"/>
                  </a:lnTo>
                  <a:cubicBezTo>
                    <a:pt x="29211" y="261798"/>
                    <a:pt x="19099" y="257610"/>
                    <a:pt x="11644" y="250154"/>
                  </a:cubicBezTo>
                  <a:cubicBezTo>
                    <a:pt x="4188" y="242699"/>
                    <a:pt x="0" y="232588"/>
                    <a:pt x="0" y="222044"/>
                  </a:cubicBezTo>
                  <a:lnTo>
                    <a:pt x="0" y="39754"/>
                  </a:lnTo>
                  <a:cubicBezTo>
                    <a:pt x="0" y="29211"/>
                    <a:pt x="4188" y="19099"/>
                    <a:pt x="11644" y="11644"/>
                  </a:cubicBezTo>
                  <a:cubicBezTo>
                    <a:pt x="19099" y="4188"/>
                    <a:pt x="29211" y="0"/>
                    <a:pt x="3975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7595" r="0" b="-6905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529815" y="316036"/>
            <a:ext cx="8804112" cy="172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b="true" sz="5467" spc="-60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 Development - Model Selection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76611" y="2313463"/>
            <a:ext cx="8623163" cy="7485222"/>
            <a:chOff x="0" y="0"/>
            <a:chExt cx="2271121" cy="19714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1121" cy="1971416"/>
            </a:xfrm>
            <a:custGeom>
              <a:avLst/>
              <a:gdLst/>
              <a:ahLst/>
              <a:cxnLst/>
              <a:rect r="r" b="b" t="t" l="l"/>
              <a:pathLst>
                <a:path h="1971416" w="2271121">
                  <a:moveTo>
                    <a:pt x="26934" y="0"/>
                  </a:moveTo>
                  <a:lnTo>
                    <a:pt x="2244187" y="0"/>
                  </a:lnTo>
                  <a:cubicBezTo>
                    <a:pt x="2251330" y="0"/>
                    <a:pt x="2258181" y="2838"/>
                    <a:pt x="2263232" y="7889"/>
                  </a:cubicBezTo>
                  <a:cubicBezTo>
                    <a:pt x="2268283" y="12940"/>
                    <a:pt x="2271121" y="19791"/>
                    <a:pt x="2271121" y="26934"/>
                  </a:cubicBezTo>
                  <a:lnTo>
                    <a:pt x="2271121" y="1944482"/>
                  </a:lnTo>
                  <a:cubicBezTo>
                    <a:pt x="2271121" y="1951626"/>
                    <a:pt x="2268283" y="1958477"/>
                    <a:pt x="2263232" y="1963528"/>
                  </a:cubicBezTo>
                  <a:cubicBezTo>
                    <a:pt x="2258181" y="1968579"/>
                    <a:pt x="2251330" y="1971416"/>
                    <a:pt x="2244187" y="1971416"/>
                  </a:cubicBezTo>
                  <a:lnTo>
                    <a:pt x="26934" y="1971416"/>
                  </a:lnTo>
                  <a:cubicBezTo>
                    <a:pt x="19791" y="1971416"/>
                    <a:pt x="12940" y="1968579"/>
                    <a:pt x="7889" y="1963528"/>
                  </a:cubicBezTo>
                  <a:cubicBezTo>
                    <a:pt x="2838" y="1958477"/>
                    <a:pt x="0" y="1951626"/>
                    <a:pt x="0" y="1944482"/>
                  </a:cubicBezTo>
                  <a:lnTo>
                    <a:pt x="0" y="26934"/>
                  </a:lnTo>
                  <a:cubicBezTo>
                    <a:pt x="0" y="19791"/>
                    <a:pt x="2838" y="12940"/>
                    <a:pt x="7889" y="7889"/>
                  </a:cubicBezTo>
                  <a:cubicBezTo>
                    <a:pt x="12940" y="2838"/>
                    <a:pt x="19791" y="0"/>
                    <a:pt x="269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71121" cy="2019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33927" y="4635050"/>
            <a:ext cx="7403972" cy="1726983"/>
            <a:chOff x="0" y="0"/>
            <a:chExt cx="1950017" cy="4548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0017" cy="454843"/>
            </a:xfrm>
            <a:custGeom>
              <a:avLst/>
              <a:gdLst/>
              <a:ahLst/>
              <a:cxnLst/>
              <a:rect r="r" b="b" t="t" l="l"/>
              <a:pathLst>
                <a:path h="454843" w="1950017">
                  <a:moveTo>
                    <a:pt x="31369" y="0"/>
                  </a:moveTo>
                  <a:lnTo>
                    <a:pt x="1918648" y="0"/>
                  </a:lnTo>
                  <a:cubicBezTo>
                    <a:pt x="1926968" y="0"/>
                    <a:pt x="1934946" y="3305"/>
                    <a:pt x="1940829" y="9188"/>
                  </a:cubicBezTo>
                  <a:cubicBezTo>
                    <a:pt x="1946712" y="15071"/>
                    <a:pt x="1950017" y="23050"/>
                    <a:pt x="1950017" y="31369"/>
                  </a:cubicBezTo>
                  <a:lnTo>
                    <a:pt x="1950017" y="423474"/>
                  </a:lnTo>
                  <a:cubicBezTo>
                    <a:pt x="1950017" y="440799"/>
                    <a:pt x="1935973" y="454843"/>
                    <a:pt x="1918648" y="454843"/>
                  </a:cubicBezTo>
                  <a:lnTo>
                    <a:pt x="31369" y="454843"/>
                  </a:lnTo>
                  <a:cubicBezTo>
                    <a:pt x="23050" y="454843"/>
                    <a:pt x="15071" y="451538"/>
                    <a:pt x="9188" y="445655"/>
                  </a:cubicBezTo>
                  <a:cubicBezTo>
                    <a:pt x="3305" y="439772"/>
                    <a:pt x="0" y="431794"/>
                    <a:pt x="0" y="423474"/>
                  </a:cubicBezTo>
                  <a:lnTo>
                    <a:pt x="0" y="31369"/>
                  </a:lnTo>
                  <a:cubicBezTo>
                    <a:pt x="0" y="14045"/>
                    <a:pt x="14045" y="0"/>
                    <a:pt x="31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950017" cy="502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33927" y="7287720"/>
            <a:ext cx="7403972" cy="1589580"/>
            <a:chOff x="0" y="0"/>
            <a:chExt cx="1950017" cy="418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0017" cy="418655"/>
            </a:xfrm>
            <a:custGeom>
              <a:avLst/>
              <a:gdLst/>
              <a:ahLst/>
              <a:cxnLst/>
              <a:rect r="r" b="b" t="t" l="l"/>
              <a:pathLst>
                <a:path h="418655" w="1950017">
                  <a:moveTo>
                    <a:pt x="31369" y="0"/>
                  </a:moveTo>
                  <a:lnTo>
                    <a:pt x="1918648" y="0"/>
                  </a:lnTo>
                  <a:cubicBezTo>
                    <a:pt x="1926968" y="0"/>
                    <a:pt x="1934946" y="3305"/>
                    <a:pt x="1940829" y="9188"/>
                  </a:cubicBezTo>
                  <a:cubicBezTo>
                    <a:pt x="1946712" y="15071"/>
                    <a:pt x="1950017" y="23050"/>
                    <a:pt x="1950017" y="31369"/>
                  </a:cubicBezTo>
                  <a:lnTo>
                    <a:pt x="1950017" y="387285"/>
                  </a:lnTo>
                  <a:cubicBezTo>
                    <a:pt x="1950017" y="404610"/>
                    <a:pt x="1935973" y="418655"/>
                    <a:pt x="1918648" y="418655"/>
                  </a:cubicBezTo>
                  <a:lnTo>
                    <a:pt x="31369" y="418655"/>
                  </a:lnTo>
                  <a:cubicBezTo>
                    <a:pt x="23050" y="418655"/>
                    <a:pt x="15071" y="415350"/>
                    <a:pt x="9188" y="409467"/>
                  </a:cubicBezTo>
                  <a:cubicBezTo>
                    <a:pt x="3305" y="403584"/>
                    <a:pt x="0" y="395605"/>
                    <a:pt x="0" y="387285"/>
                  </a:cubicBezTo>
                  <a:lnTo>
                    <a:pt x="0" y="31369"/>
                  </a:lnTo>
                  <a:cubicBezTo>
                    <a:pt x="0" y="14045"/>
                    <a:pt x="14045" y="0"/>
                    <a:pt x="3136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950017" cy="466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20289" y="2386336"/>
            <a:ext cx="8335805" cy="760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An ensemble of five models: Prophet, XGBoost, Gradient Boosting,RandomForest and LightGBM.</a:t>
            </a:r>
          </a:p>
          <a:p>
            <a:pPr algn="l">
              <a:lnSpc>
                <a:spcPts val="3034"/>
              </a:lnSpc>
            </a:pP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Prophet is a statistical forecasting model suitable for time series data</a:t>
            </a:r>
          </a:p>
          <a:p>
            <a:pPr algn="l">
              <a:lnSpc>
                <a:spcPts val="3034"/>
              </a:lnSpc>
            </a:pP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XGBoost and Gradient Boosting are machine learning algorithms known for their predictive power.</a:t>
            </a:r>
          </a:p>
          <a:p>
            <a:pPr algn="l">
              <a:lnSpc>
                <a:spcPts val="3034"/>
              </a:lnSpc>
            </a:pP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ensemble approach combines the strengths of these models to enhance accuracy and robustness.</a:t>
            </a:r>
          </a:p>
          <a:p>
            <a:pPr algn="l">
              <a:lnSpc>
                <a:spcPts val="3034"/>
              </a:lnSpc>
            </a:pP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Accuracy Variance: The model's accuracy can vary across runs due to the stochastic nature of optimization and training. For instance, Dataset 1 might yield 87% accuracy in one run and 89% in another, but the accuracy is generally consistent and does not fluctuate significantly</a:t>
            </a:r>
          </a:p>
          <a:p>
            <a:pPr algn="l">
              <a:lnSpc>
                <a:spcPts val="3034"/>
              </a:lnSpc>
            </a:pP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Contributing Factors: Variance is influenced by randomized hyperparameter optimization, model initialization, train-test splits, data preprocessing, and the ensemble method.</a:t>
            </a:r>
          </a:p>
          <a:p>
            <a:pPr algn="l">
              <a:lnSpc>
                <a:spcPts val="3034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33927" y="4198277"/>
            <a:ext cx="2292802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Benefits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09347" y="4707521"/>
            <a:ext cx="7078680" cy="150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spcBef>
                <a:spcPct val="0"/>
              </a:spcBef>
              <a:buFont typeface="Arial"/>
              <a:buChar char="•"/>
            </a:pPr>
            <a:r>
              <a:rPr lang="en-US" sz="1909" spc="-21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Improved accuracy by combining the strengths of different models.</a:t>
            </a:r>
          </a:p>
          <a:p>
            <a:pPr algn="l" marL="412368" indent="-206184" lvl="1">
              <a:lnSpc>
                <a:spcPts val="3034"/>
              </a:lnSpc>
              <a:spcBef>
                <a:spcPct val="0"/>
              </a:spcBef>
              <a:buFont typeface="Arial"/>
              <a:buChar char="•"/>
            </a:pPr>
            <a:r>
              <a:rPr lang="en-US" sz="1909" spc="-21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Reduced overfitting by mitigating the reliance on a single model.</a:t>
            </a:r>
          </a:p>
          <a:p>
            <a:pPr algn="l" marL="412368" indent="-206184" lvl="1">
              <a:lnSpc>
                <a:spcPts val="3034"/>
              </a:lnSpc>
              <a:spcBef>
                <a:spcPct val="0"/>
              </a:spcBef>
              <a:buFont typeface="Arial"/>
              <a:buChar char="•"/>
            </a:pPr>
            <a:r>
              <a:rPr lang="en-US" sz="1909" spc="-21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Increased robustness to variations in data and trends.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33927" y="6762083"/>
            <a:ext cx="1935718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Ensemble Method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1770" y="7436981"/>
            <a:ext cx="6763243" cy="112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1909" spc="-21" strike="noStrike" u="none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The ensemble_predictions function selects the prediction closest to the actual value for each time point, leveraging the best model at each time step.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579551" y="1590285"/>
            <a:ext cx="6231838" cy="1698137"/>
            <a:chOff x="0" y="0"/>
            <a:chExt cx="960749" cy="2617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0749" cy="261798"/>
            </a:xfrm>
            <a:custGeom>
              <a:avLst/>
              <a:gdLst/>
              <a:ahLst/>
              <a:cxnLst/>
              <a:rect r="r" b="b" t="t" l="l"/>
              <a:pathLst>
                <a:path h="261798" w="960749">
                  <a:moveTo>
                    <a:pt x="39754" y="0"/>
                  </a:moveTo>
                  <a:lnTo>
                    <a:pt x="920995" y="0"/>
                  </a:lnTo>
                  <a:cubicBezTo>
                    <a:pt x="942951" y="0"/>
                    <a:pt x="960749" y="17799"/>
                    <a:pt x="960749" y="39754"/>
                  </a:cubicBezTo>
                  <a:lnTo>
                    <a:pt x="960749" y="222044"/>
                  </a:lnTo>
                  <a:cubicBezTo>
                    <a:pt x="960749" y="232588"/>
                    <a:pt x="956561" y="242699"/>
                    <a:pt x="949105" y="250154"/>
                  </a:cubicBezTo>
                  <a:cubicBezTo>
                    <a:pt x="941650" y="257610"/>
                    <a:pt x="931538" y="261798"/>
                    <a:pt x="920995" y="261798"/>
                  </a:cubicBezTo>
                  <a:lnTo>
                    <a:pt x="39754" y="261798"/>
                  </a:lnTo>
                  <a:cubicBezTo>
                    <a:pt x="29211" y="261798"/>
                    <a:pt x="19099" y="257610"/>
                    <a:pt x="11644" y="250154"/>
                  </a:cubicBezTo>
                  <a:cubicBezTo>
                    <a:pt x="4188" y="242699"/>
                    <a:pt x="0" y="232588"/>
                    <a:pt x="0" y="222044"/>
                  </a:cubicBezTo>
                  <a:lnTo>
                    <a:pt x="0" y="39754"/>
                  </a:lnTo>
                  <a:cubicBezTo>
                    <a:pt x="0" y="29211"/>
                    <a:pt x="4188" y="19099"/>
                    <a:pt x="11644" y="11644"/>
                  </a:cubicBezTo>
                  <a:cubicBezTo>
                    <a:pt x="19099" y="4188"/>
                    <a:pt x="29211" y="0"/>
                    <a:pt x="3975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6632" r="0" b="-56857"/>
              </a:stretch>
            </a:blipFill>
            <a:ln w="38100" cap="rnd">
              <a:solidFill>
                <a:srgbClr val="FF7272"/>
              </a:soli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476611" y="1561710"/>
            <a:ext cx="8804112" cy="172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b="true" sz="5467" spc="-60">
                <a:solidFill>
                  <a:srgbClr val="FF727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 Development - Model Training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38856" y="4513545"/>
            <a:ext cx="6277344" cy="2257548"/>
            <a:chOff x="0" y="0"/>
            <a:chExt cx="1653292" cy="5945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3292" cy="594581"/>
            </a:xfrm>
            <a:custGeom>
              <a:avLst/>
              <a:gdLst/>
              <a:ahLst/>
              <a:cxnLst/>
              <a:rect r="r" b="b" t="t" l="l"/>
              <a:pathLst>
                <a:path h="594581" w="1653292">
                  <a:moveTo>
                    <a:pt x="36999" y="0"/>
                  </a:moveTo>
                  <a:lnTo>
                    <a:pt x="1616293" y="0"/>
                  </a:lnTo>
                  <a:cubicBezTo>
                    <a:pt x="1626106" y="0"/>
                    <a:pt x="1635517" y="3898"/>
                    <a:pt x="1642455" y="10837"/>
                  </a:cubicBezTo>
                  <a:cubicBezTo>
                    <a:pt x="1649394" y="17776"/>
                    <a:pt x="1653292" y="27187"/>
                    <a:pt x="1653292" y="36999"/>
                  </a:cubicBezTo>
                  <a:lnTo>
                    <a:pt x="1653292" y="557581"/>
                  </a:lnTo>
                  <a:cubicBezTo>
                    <a:pt x="1653292" y="578015"/>
                    <a:pt x="1636727" y="594581"/>
                    <a:pt x="1616293" y="594581"/>
                  </a:cubicBezTo>
                  <a:lnTo>
                    <a:pt x="36999" y="594581"/>
                  </a:lnTo>
                  <a:cubicBezTo>
                    <a:pt x="16565" y="594581"/>
                    <a:pt x="0" y="578015"/>
                    <a:pt x="0" y="557581"/>
                  </a:cubicBezTo>
                  <a:lnTo>
                    <a:pt x="0" y="36999"/>
                  </a:lnTo>
                  <a:cubicBezTo>
                    <a:pt x="0" y="16565"/>
                    <a:pt x="16565" y="0"/>
                    <a:pt x="36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3292" cy="642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38856" y="7534856"/>
            <a:ext cx="6277344" cy="1161859"/>
            <a:chOff x="0" y="0"/>
            <a:chExt cx="1653292" cy="3060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3292" cy="306004"/>
            </a:xfrm>
            <a:custGeom>
              <a:avLst/>
              <a:gdLst/>
              <a:ahLst/>
              <a:cxnLst/>
              <a:rect r="r" b="b" t="t" l="l"/>
              <a:pathLst>
                <a:path h="306004" w="1653292">
                  <a:moveTo>
                    <a:pt x="36999" y="0"/>
                  </a:moveTo>
                  <a:lnTo>
                    <a:pt x="1616293" y="0"/>
                  </a:lnTo>
                  <a:cubicBezTo>
                    <a:pt x="1626106" y="0"/>
                    <a:pt x="1635517" y="3898"/>
                    <a:pt x="1642455" y="10837"/>
                  </a:cubicBezTo>
                  <a:cubicBezTo>
                    <a:pt x="1649394" y="17776"/>
                    <a:pt x="1653292" y="27187"/>
                    <a:pt x="1653292" y="36999"/>
                  </a:cubicBezTo>
                  <a:lnTo>
                    <a:pt x="1653292" y="269005"/>
                  </a:lnTo>
                  <a:cubicBezTo>
                    <a:pt x="1653292" y="289439"/>
                    <a:pt x="1636727" y="306004"/>
                    <a:pt x="1616293" y="306004"/>
                  </a:cubicBezTo>
                  <a:lnTo>
                    <a:pt x="36999" y="306004"/>
                  </a:lnTo>
                  <a:cubicBezTo>
                    <a:pt x="16565" y="306004"/>
                    <a:pt x="0" y="289439"/>
                    <a:pt x="0" y="269005"/>
                  </a:cubicBezTo>
                  <a:lnTo>
                    <a:pt x="0" y="36999"/>
                  </a:lnTo>
                  <a:cubicBezTo>
                    <a:pt x="0" y="16565"/>
                    <a:pt x="16565" y="0"/>
                    <a:pt x="36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653292" cy="353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77865" y="4594164"/>
            <a:ext cx="5872775" cy="188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Filtered negative sales amounts.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Converted the date to datetime format.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Aggregated sales data by month.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Handled outliers using Interquartile Range (IQR).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Merged with economic data and filled missing values.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38856" y="7009218"/>
            <a:ext cx="2161461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Feature Engineering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56699" y="7684116"/>
            <a:ext cx="5693941" cy="74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Created additional features (temporal, cyclical, lag, rolling statistics).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38856" y="4040897"/>
            <a:ext cx="2053352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Preprocessing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71800" y="4566535"/>
            <a:ext cx="6277344" cy="1161859"/>
            <a:chOff x="0" y="0"/>
            <a:chExt cx="1653292" cy="3060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53292" cy="306004"/>
            </a:xfrm>
            <a:custGeom>
              <a:avLst/>
              <a:gdLst/>
              <a:ahLst/>
              <a:cxnLst/>
              <a:rect r="r" b="b" t="t" l="l"/>
              <a:pathLst>
                <a:path h="306004" w="1653292">
                  <a:moveTo>
                    <a:pt x="36999" y="0"/>
                  </a:moveTo>
                  <a:lnTo>
                    <a:pt x="1616293" y="0"/>
                  </a:lnTo>
                  <a:cubicBezTo>
                    <a:pt x="1626106" y="0"/>
                    <a:pt x="1635517" y="3898"/>
                    <a:pt x="1642455" y="10837"/>
                  </a:cubicBezTo>
                  <a:cubicBezTo>
                    <a:pt x="1649394" y="17776"/>
                    <a:pt x="1653292" y="27187"/>
                    <a:pt x="1653292" y="36999"/>
                  </a:cubicBezTo>
                  <a:lnTo>
                    <a:pt x="1653292" y="269005"/>
                  </a:lnTo>
                  <a:cubicBezTo>
                    <a:pt x="1653292" y="289439"/>
                    <a:pt x="1636727" y="306004"/>
                    <a:pt x="1616293" y="306004"/>
                  </a:cubicBezTo>
                  <a:lnTo>
                    <a:pt x="36999" y="306004"/>
                  </a:lnTo>
                  <a:cubicBezTo>
                    <a:pt x="16565" y="306004"/>
                    <a:pt x="0" y="289439"/>
                    <a:pt x="0" y="269005"/>
                  </a:cubicBezTo>
                  <a:lnTo>
                    <a:pt x="0" y="36999"/>
                  </a:lnTo>
                  <a:cubicBezTo>
                    <a:pt x="0" y="16565"/>
                    <a:pt x="16565" y="0"/>
                    <a:pt x="36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653292" cy="353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671800" y="4040897"/>
            <a:ext cx="1047988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Ensemble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89643" y="4715795"/>
            <a:ext cx="5693941" cy="743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Combined predictions from the five models using the ensemble_predictions function.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671800" y="6866887"/>
            <a:ext cx="6277344" cy="1829828"/>
            <a:chOff x="0" y="0"/>
            <a:chExt cx="1653292" cy="4819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3292" cy="481930"/>
            </a:xfrm>
            <a:custGeom>
              <a:avLst/>
              <a:gdLst/>
              <a:ahLst/>
              <a:cxnLst/>
              <a:rect r="r" b="b" t="t" l="l"/>
              <a:pathLst>
                <a:path h="481930" w="1653292">
                  <a:moveTo>
                    <a:pt x="36999" y="0"/>
                  </a:moveTo>
                  <a:lnTo>
                    <a:pt x="1616293" y="0"/>
                  </a:lnTo>
                  <a:cubicBezTo>
                    <a:pt x="1626106" y="0"/>
                    <a:pt x="1635517" y="3898"/>
                    <a:pt x="1642455" y="10837"/>
                  </a:cubicBezTo>
                  <a:cubicBezTo>
                    <a:pt x="1649394" y="17776"/>
                    <a:pt x="1653292" y="27187"/>
                    <a:pt x="1653292" y="36999"/>
                  </a:cubicBezTo>
                  <a:lnTo>
                    <a:pt x="1653292" y="444931"/>
                  </a:lnTo>
                  <a:cubicBezTo>
                    <a:pt x="1653292" y="465365"/>
                    <a:pt x="1636727" y="481930"/>
                    <a:pt x="1616293" y="481930"/>
                  </a:cubicBezTo>
                  <a:lnTo>
                    <a:pt x="36999" y="481930"/>
                  </a:lnTo>
                  <a:cubicBezTo>
                    <a:pt x="16565" y="481930"/>
                    <a:pt x="0" y="465365"/>
                    <a:pt x="0" y="444931"/>
                  </a:cubicBezTo>
                  <a:lnTo>
                    <a:pt x="0" y="36999"/>
                  </a:lnTo>
                  <a:cubicBezTo>
                    <a:pt x="0" y="16565"/>
                    <a:pt x="16565" y="0"/>
                    <a:pt x="369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7272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653292" cy="529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810809" y="6947507"/>
            <a:ext cx="5872775" cy="150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Trained Prophet, XGBoost, and Gradient Boosting models using the preprocessed data.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Incorporated economic indicators as regressors.</a:t>
            </a:r>
          </a:p>
          <a:p>
            <a:pPr algn="l" marL="412368" indent="-206184" lvl="1">
              <a:lnSpc>
                <a:spcPts val="3034"/>
              </a:lnSpc>
              <a:buFont typeface="Arial"/>
              <a:buChar char="•"/>
            </a:pPr>
            <a:r>
              <a:rPr lang="en-US" sz="1909" spc="-21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Performed hyperparameter tuning using Optuna.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71800" y="6394240"/>
            <a:ext cx="1603534" cy="3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929" spc="-2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 Training</a:t>
            </a:r>
          </a:p>
        </p:txBody>
      </p:sp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DAGTjopesqs</dc:identifier>
  <dcterms:modified xsi:type="dcterms:W3CDTF">2011-08-01T06:04:30Z</dcterms:modified>
  <cp:revision>1</cp:revision>
  <dc:title>BOOSTX CODING CHALLENGE </dc:title>
</cp:coreProperties>
</file>